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357" r:id="rId3"/>
    <p:sldId id="421" r:id="rId4"/>
    <p:sldId id="422" r:id="rId5"/>
    <p:sldId id="405" r:id="rId6"/>
    <p:sldId id="406" r:id="rId7"/>
    <p:sldId id="407" r:id="rId8"/>
    <p:sldId id="408" r:id="rId9"/>
    <p:sldId id="409" r:id="rId10"/>
    <p:sldId id="385" r:id="rId11"/>
    <p:sldId id="359" r:id="rId12"/>
    <p:sldId id="377" r:id="rId13"/>
    <p:sldId id="378" r:id="rId14"/>
    <p:sldId id="386" r:id="rId15"/>
    <p:sldId id="376" r:id="rId16"/>
    <p:sldId id="379" r:id="rId17"/>
    <p:sldId id="369" r:id="rId18"/>
    <p:sldId id="380" r:id="rId19"/>
    <p:sldId id="370" r:id="rId20"/>
    <p:sldId id="260" r:id="rId21"/>
    <p:sldId id="259" r:id="rId22"/>
    <p:sldId id="261" r:id="rId23"/>
    <p:sldId id="412" r:id="rId24"/>
    <p:sldId id="410" r:id="rId25"/>
    <p:sldId id="411" r:id="rId26"/>
    <p:sldId id="413" r:id="rId27"/>
    <p:sldId id="368" r:id="rId28"/>
    <p:sldId id="391" r:id="rId29"/>
    <p:sldId id="414" r:id="rId30"/>
    <p:sldId id="415" r:id="rId31"/>
    <p:sldId id="393" r:id="rId32"/>
    <p:sldId id="392" r:id="rId33"/>
    <p:sldId id="396" r:id="rId34"/>
    <p:sldId id="416" r:id="rId35"/>
    <p:sldId id="418" r:id="rId36"/>
    <p:sldId id="417" r:id="rId37"/>
    <p:sldId id="395" r:id="rId38"/>
    <p:sldId id="397" r:id="rId39"/>
    <p:sldId id="387" r:id="rId40"/>
    <p:sldId id="388" r:id="rId41"/>
    <p:sldId id="419" r:id="rId42"/>
    <p:sldId id="420" r:id="rId43"/>
    <p:sldId id="389" r:id="rId44"/>
    <p:sldId id="390" r:id="rId45"/>
    <p:sldId id="428" r:id="rId46"/>
    <p:sldId id="434" r:id="rId47"/>
    <p:sldId id="429" r:id="rId48"/>
    <p:sldId id="398" r:id="rId49"/>
    <p:sldId id="400" r:id="rId50"/>
    <p:sldId id="401" r:id="rId5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4205"/>
    <a:srgbClr val="7F2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9A0F94-ABA4-4700-A65D-A7DBFD6CC69E}" v="21" dt="2022-11-17T17:48:19.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94660"/>
  </p:normalViewPr>
  <p:slideViewPr>
    <p:cSldViewPr>
      <p:cViewPr varScale="1">
        <p:scale>
          <a:sx n="78" d="100"/>
          <a:sy n="78" d="100"/>
        </p:scale>
        <p:origin x="1656"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Wilson" userId="13d5b91bcc353659" providerId="LiveId" clId="{F49A0F94-ABA4-4700-A65D-A7DBFD6CC69E}"/>
    <pc:docChg chg="custSel delSld modSld">
      <pc:chgData name="Mike Wilson" userId="13d5b91bcc353659" providerId="LiveId" clId="{F49A0F94-ABA4-4700-A65D-A7DBFD6CC69E}" dt="2022-11-17T17:48:19.147" v="31" actId="20577"/>
      <pc:docMkLst>
        <pc:docMk/>
      </pc:docMkLst>
      <pc:sldChg chg="modSp mod">
        <pc:chgData name="Mike Wilson" userId="13d5b91bcc353659" providerId="LiveId" clId="{F49A0F94-ABA4-4700-A65D-A7DBFD6CC69E}" dt="2022-11-17T17:48:19.147" v="31" actId="20577"/>
        <pc:sldMkLst>
          <pc:docMk/>
          <pc:sldMk cId="2816382721" sldId="392"/>
        </pc:sldMkLst>
        <pc:spChg chg="mod">
          <ac:chgData name="Mike Wilson" userId="13d5b91bcc353659" providerId="LiveId" clId="{F49A0F94-ABA4-4700-A65D-A7DBFD6CC69E}" dt="2022-11-17T17:48:19.147" v="31" actId="20577"/>
          <ac:spMkLst>
            <pc:docMk/>
            <pc:sldMk cId="2816382721" sldId="392"/>
            <ac:spMk id="3" creationId="{00000000-0000-0000-0000-000000000000}"/>
          </ac:spMkLst>
        </pc:spChg>
      </pc:sldChg>
      <pc:sldChg chg="del">
        <pc:chgData name="Mike Wilson" userId="13d5b91bcc353659" providerId="LiveId" clId="{F49A0F94-ABA4-4700-A65D-A7DBFD6CC69E}" dt="2022-11-08T18:38:55.140" v="0" actId="47"/>
        <pc:sldMkLst>
          <pc:docMk/>
          <pc:sldMk cId="2702564663" sldId="424"/>
        </pc:sldMkLst>
      </pc:sldChg>
      <pc:sldChg chg="del">
        <pc:chgData name="Mike Wilson" userId="13d5b91bcc353659" providerId="LiveId" clId="{F49A0F94-ABA4-4700-A65D-A7DBFD6CC69E}" dt="2022-11-08T18:38:57.484" v="1" actId="47"/>
        <pc:sldMkLst>
          <pc:docMk/>
          <pc:sldMk cId="465276781" sldId="427"/>
        </pc:sldMkLst>
      </pc:sldChg>
      <pc:sldChg chg="addSp modSp mod modAnim">
        <pc:chgData name="Mike Wilson" userId="13d5b91bcc353659" providerId="LiveId" clId="{F49A0F94-ABA4-4700-A65D-A7DBFD6CC69E}" dt="2022-11-08T18:41:30.342" v="8" actId="27636"/>
        <pc:sldMkLst>
          <pc:docMk/>
          <pc:sldMk cId="625601708" sldId="428"/>
        </pc:sldMkLst>
        <pc:spChg chg="mod">
          <ac:chgData name="Mike Wilson" userId="13d5b91bcc353659" providerId="LiveId" clId="{F49A0F94-ABA4-4700-A65D-A7DBFD6CC69E}" dt="2022-11-08T18:41:30.342" v="8" actId="27636"/>
          <ac:spMkLst>
            <pc:docMk/>
            <pc:sldMk cId="625601708" sldId="428"/>
            <ac:spMk id="4" creationId="{E0D3BC19-1B1A-4312-B2EF-EC6FD2C0C0BC}"/>
          </ac:spMkLst>
        </pc:spChg>
        <pc:picChg chg="add mod">
          <ac:chgData name="Mike Wilson" userId="13d5b91bcc353659" providerId="LiveId" clId="{F49A0F94-ABA4-4700-A65D-A7DBFD6CC69E}" dt="2022-11-08T18:41:19.694" v="4" actId="14100"/>
          <ac:picMkLst>
            <pc:docMk/>
            <pc:sldMk cId="625601708" sldId="428"/>
            <ac:picMk id="3" creationId="{5C70A46A-79E1-164B-0A84-B4CD757602A8}"/>
          </ac:picMkLst>
        </pc:picChg>
      </pc:sldChg>
      <pc:sldChg chg="del">
        <pc:chgData name="Mike Wilson" userId="13d5b91bcc353659" providerId="LiveId" clId="{F49A0F94-ABA4-4700-A65D-A7DBFD6CC69E}" dt="2022-11-08T18:39:00.842" v="2" actId="47"/>
        <pc:sldMkLst>
          <pc:docMk/>
          <pc:sldMk cId="3805494956" sldId="430"/>
        </pc:sldMkLst>
      </pc:sldChg>
      <pc:sldChg chg="del">
        <pc:chgData name="Mike Wilson" userId="13d5b91bcc353659" providerId="LiveId" clId="{F49A0F94-ABA4-4700-A65D-A7DBFD6CC69E}" dt="2022-11-08T18:41:43.696" v="9" actId="47"/>
        <pc:sldMkLst>
          <pc:docMk/>
          <pc:sldMk cId="1681035048" sldId="43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8DB0F2CE-64D6-4DDC-BCFA-78ACE0F118AD}" type="datetimeFigureOut">
              <a:rPr lang="en-US" smtClean="0"/>
              <a:t>11/17/2022</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B0F2CE-64D6-4DDC-BCFA-78ACE0F118A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B0F2CE-64D6-4DDC-BCFA-78ACE0F118A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B0F2CE-64D6-4DDC-BCFA-78ACE0F118A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DB0F2CE-64D6-4DDC-BCFA-78ACE0F118AD}"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DB0F2CE-64D6-4DDC-BCFA-78ACE0F118AD}"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8DB0F2CE-64D6-4DDC-BCFA-78ACE0F118AD}" type="datetimeFigureOut">
              <a:rPr lang="en-US" smtClean="0"/>
              <a:t>11/17/2022</a:t>
            </a:fld>
            <a:endParaRPr lang="en-US"/>
          </a:p>
        </p:txBody>
      </p:sp>
      <p:sp>
        <p:nvSpPr>
          <p:cNvPr id="27" name="Slide Number Placeholder 26"/>
          <p:cNvSpPr>
            <a:spLocks noGrp="1"/>
          </p:cNvSpPr>
          <p:nvPr>
            <p:ph type="sldNum" sz="quarter" idx="11"/>
          </p:nvPr>
        </p:nvSpPr>
        <p:spPr/>
        <p:txBody>
          <a:bodyPr rtlCol="0"/>
          <a:lstStyle/>
          <a:p>
            <a:fld id="{EE781682-E8A0-4DE0-B4A4-C176C599B117}"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8DB0F2CE-64D6-4DDC-BCFA-78ACE0F118AD}" type="datetimeFigureOut">
              <a:rPr lang="en-US" smtClean="0"/>
              <a:t>11/17/2022</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0F2CE-64D6-4DDC-BCFA-78ACE0F118AD}"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DB0F2CE-64D6-4DDC-BCFA-78ACE0F118AD}"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DB0F2CE-64D6-4DDC-BCFA-78ACE0F118AD}"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81682-E8A0-4DE0-B4A4-C176C599B117}" type="slidenum">
              <a:rPr lang="en-US" smtClean="0"/>
              <a:t>‹#›</a:t>
            </a:fld>
            <a:endParaRPr lang="en-US"/>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8DB0F2CE-64D6-4DDC-BCFA-78ACE0F118AD}" type="datetimeFigureOut">
              <a:rPr lang="en-US" smtClean="0"/>
              <a:t>11/17/2022</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EE781682-E8A0-4DE0-B4A4-C176C599B1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ll/>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hyperlink" Target="http://pursuingveritas.com/2014/09/17/luther-and-erasmus-luthers-background-p1/" TargetMode="Externa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s://commons.wikimedia.org/wiki/File:Schlosskirche_Wittenberg_Ansicht.jpg" TargetMode="Externa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bibles.wikidot.com/tyndale"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dan.hersam.com/2004/03/29/the-da-vinci-code/"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valentiniangnosis.blogspot.com/2012/11/the-diversity-of-early-christianity-24.html"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74924" y="1447800"/>
            <a:ext cx="7772400" cy="5105400"/>
          </a:xfrm>
          <a:prstGeom prst="rect">
            <a:avLst/>
          </a:prstGeom>
        </p:spPr>
      </p:pic>
      <p:sp>
        <p:nvSpPr>
          <p:cNvPr id="2" name="TextBox 1"/>
          <p:cNvSpPr txBox="1"/>
          <p:nvPr/>
        </p:nvSpPr>
        <p:spPr>
          <a:xfrm>
            <a:off x="472504" y="304800"/>
            <a:ext cx="8177239" cy="769441"/>
          </a:xfrm>
          <a:prstGeom prst="rect">
            <a:avLst/>
          </a:prstGeom>
          <a:noFill/>
        </p:spPr>
        <p:txBody>
          <a:bodyPr wrap="none" rtlCol="0">
            <a:spAutoFit/>
          </a:bodyPr>
          <a:lstStyle/>
          <a:p>
            <a:r>
              <a:rPr lang="en-US" sz="4400" dirty="0" err="1">
                <a:solidFill>
                  <a:srgbClr val="FFC000"/>
                </a:solidFill>
                <a:latin typeface="Algerian" panose="04020705040A02060702" pitchFamily="82" charset="0"/>
              </a:rPr>
              <a:t>ThE</a:t>
            </a:r>
            <a:r>
              <a:rPr lang="en-US" sz="4400" dirty="0">
                <a:solidFill>
                  <a:srgbClr val="FFC000"/>
                </a:solidFill>
                <a:latin typeface="Algerian" panose="04020705040A02060702" pitchFamily="82" charset="0"/>
              </a:rPr>
              <a:t> World’s Greatest Book</a:t>
            </a:r>
          </a:p>
        </p:txBody>
      </p:sp>
      <p:sp>
        <p:nvSpPr>
          <p:cNvPr id="3" name="TextBox 2"/>
          <p:cNvSpPr txBox="1"/>
          <p:nvPr/>
        </p:nvSpPr>
        <p:spPr>
          <a:xfrm>
            <a:off x="838200" y="5791200"/>
            <a:ext cx="3200400" cy="533400"/>
          </a:xfrm>
          <a:prstGeom prst="rect">
            <a:avLst/>
          </a:prstGeom>
          <a:noFill/>
        </p:spPr>
        <p:txBody>
          <a:bodyPr wrap="square" rtlCol="0">
            <a:spAutoFit/>
          </a:bodyPr>
          <a:lstStyle/>
          <a:p>
            <a:r>
              <a:rPr lang="en-US" sz="2800" b="1" dirty="0">
                <a:solidFill>
                  <a:srgbClr val="C00000"/>
                </a:solidFill>
              </a:rPr>
              <a:t>Reflections… #6</a:t>
            </a:r>
          </a:p>
        </p:txBody>
      </p:sp>
    </p:spTree>
    <p:extLst>
      <p:ext uri="{BB962C8B-B14F-4D97-AF65-F5344CB8AC3E}">
        <p14:creationId xmlns:p14="http://schemas.microsoft.com/office/powerpoint/2010/main" val="559955576"/>
      </p:ext>
    </p:extLst>
  </p:cSld>
  <p:clrMapOvr>
    <a:masterClrMapping/>
  </p:clrMapOvr>
  <p:transition spd="slow">
    <p:pull/>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D:\DCIM\110___08\IMG_15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21722"/>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3" y="1104900"/>
            <a:ext cx="825817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988057"/>
      </p:ext>
    </p:extLst>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2" descr="Image result for codex washingtonianus">
            <a:extLst>
              <a:ext uri="{FF2B5EF4-FFF2-40B4-BE49-F238E27FC236}">
                <a16:creationId xmlns:a16="http://schemas.microsoft.com/office/drawing/2014/main" id="{6B6F4270-27DF-4CAD-80DD-9C93C1878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571500"/>
            <a:ext cx="642937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53661"/>
      </p:ext>
    </p:extLst>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1003E5-445E-4BB1-84E8-64DD589A74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501083"/>
            <a:ext cx="6858000" cy="5855834"/>
          </a:xfrm>
          <a:prstGeom prst="rect">
            <a:avLst/>
          </a:prstGeom>
        </p:spPr>
      </p:pic>
    </p:spTree>
    <p:extLst>
      <p:ext uri="{BB962C8B-B14F-4D97-AF65-F5344CB8AC3E}">
        <p14:creationId xmlns:p14="http://schemas.microsoft.com/office/powerpoint/2010/main" val="1101594598"/>
      </p:ext>
    </p:extLst>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28600"/>
            <a:ext cx="7106103"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695129"/>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C808A-649F-41CA-84BA-F5AAD1D1F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73200" y="1685925"/>
            <a:ext cx="6197600" cy="3486150"/>
          </a:xfrm>
          <a:prstGeom prst="rect">
            <a:avLst/>
          </a:prstGeom>
        </p:spPr>
      </p:pic>
    </p:spTree>
    <p:extLst>
      <p:ext uri="{BB962C8B-B14F-4D97-AF65-F5344CB8AC3E}">
        <p14:creationId xmlns:p14="http://schemas.microsoft.com/office/powerpoint/2010/main" val="338145767"/>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EE1B1E-3AD2-4390-B790-B37420CB4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76250" y="666750"/>
            <a:ext cx="3048000" cy="1714500"/>
          </a:xfrm>
          <a:prstGeom prst="rect">
            <a:avLst/>
          </a:prstGeom>
        </p:spPr>
      </p:pic>
      <p:pic>
        <p:nvPicPr>
          <p:cNvPr id="6" name="Picture 5">
            <a:extLst>
              <a:ext uri="{FF2B5EF4-FFF2-40B4-BE49-F238E27FC236}">
                <a16:creationId xmlns:a16="http://schemas.microsoft.com/office/drawing/2014/main" id="{22B11908-7AA6-45F9-8616-C245891E5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914400"/>
            <a:ext cx="2743200" cy="4876800"/>
          </a:xfrm>
          <a:prstGeom prst="rect">
            <a:avLst/>
          </a:prstGeom>
        </p:spPr>
      </p:pic>
      <p:pic>
        <p:nvPicPr>
          <p:cNvPr id="8" name="Picture 7">
            <a:extLst>
              <a:ext uri="{FF2B5EF4-FFF2-40B4-BE49-F238E27FC236}">
                <a16:creationId xmlns:a16="http://schemas.microsoft.com/office/drawing/2014/main" id="{2EE4E870-92E5-489D-AA02-2C1E6F907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76249" y="4449787"/>
            <a:ext cx="3048000" cy="1714500"/>
          </a:xfrm>
          <a:prstGeom prst="rect">
            <a:avLst/>
          </a:prstGeom>
        </p:spPr>
      </p:pic>
      <p:pic>
        <p:nvPicPr>
          <p:cNvPr id="10" name="Picture 9">
            <a:extLst>
              <a:ext uri="{FF2B5EF4-FFF2-40B4-BE49-F238E27FC236}">
                <a16:creationId xmlns:a16="http://schemas.microsoft.com/office/drawing/2014/main" id="{17892ED6-1009-4D47-B0A5-088C7A9E0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19750" y="676128"/>
            <a:ext cx="3048000" cy="1714500"/>
          </a:xfrm>
          <a:prstGeom prst="rect">
            <a:avLst/>
          </a:prstGeom>
        </p:spPr>
      </p:pic>
      <p:pic>
        <p:nvPicPr>
          <p:cNvPr id="12" name="Picture 11">
            <a:extLst>
              <a:ext uri="{FF2B5EF4-FFF2-40B4-BE49-F238E27FC236}">
                <a16:creationId xmlns:a16="http://schemas.microsoft.com/office/drawing/2014/main" id="{2A640072-F4BE-437E-B1F0-6A03AA3AB4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6500" y="3527785"/>
            <a:ext cx="1714500" cy="3320839"/>
          </a:xfrm>
          <a:prstGeom prst="rect">
            <a:avLst/>
          </a:prstGeom>
        </p:spPr>
      </p:pic>
    </p:spTree>
    <p:extLst>
      <p:ext uri="{BB962C8B-B14F-4D97-AF65-F5344CB8AC3E}">
        <p14:creationId xmlns:p14="http://schemas.microsoft.com/office/powerpoint/2010/main" val="3476282740"/>
      </p:ext>
    </p:extLst>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727141-4D9F-45DC-A19A-D6B57ADFB7C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1000" y="400928"/>
            <a:ext cx="3748329" cy="4029455"/>
          </a:xfrm>
          <a:prstGeom prst="rect">
            <a:avLst/>
          </a:prstGeom>
        </p:spPr>
      </p:pic>
      <p:pic>
        <p:nvPicPr>
          <p:cNvPr id="9" name="Picture 8">
            <a:extLst>
              <a:ext uri="{FF2B5EF4-FFF2-40B4-BE49-F238E27FC236}">
                <a16:creationId xmlns:a16="http://schemas.microsoft.com/office/drawing/2014/main" id="{07EE27E3-1747-4B8A-84FE-83604E9D727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14673" y="1295400"/>
            <a:ext cx="3361465" cy="5068460"/>
          </a:xfrm>
          <a:prstGeom prst="rect">
            <a:avLst/>
          </a:prstGeom>
        </p:spPr>
      </p:pic>
    </p:spTree>
    <p:extLst>
      <p:ext uri="{BB962C8B-B14F-4D97-AF65-F5344CB8AC3E}">
        <p14:creationId xmlns:p14="http://schemas.microsoft.com/office/powerpoint/2010/main" val="2937996180"/>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069D7D-7B92-4924-9D9B-ED7E8723F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215" y="190500"/>
            <a:ext cx="3705572" cy="6477000"/>
          </a:xfrm>
          <a:prstGeom prst="rect">
            <a:avLst/>
          </a:prstGeom>
        </p:spPr>
      </p:pic>
    </p:spTree>
    <p:extLst>
      <p:ext uri="{BB962C8B-B14F-4D97-AF65-F5344CB8AC3E}">
        <p14:creationId xmlns:p14="http://schemas.microsoft.com/office/powerpoint/2010/main" val="1028247006"/>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CC35FF-E795-4B31-8DE9-C4EA1DE6A2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39470" y="558800"/>
            <a:ext cx="5065059" cy="5740400"/>
          </a:xfrm>
          <a:prstGeom prst="rect">
            <a:avLst/>
          </a:prstGeom>
        </p:spPr>
      </p:pic>
    </p:spTree>
    <p:extLst>
      <p:ext uri="{BB962C8B-B14F-4D97-AF65-F5344CB8AC3E}">
        <p14:creationId xmlns:p14="http://schemas.microsoft.com/office/powerpoint/2010/main" val="614966965"/>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Some things I learned…</a:t>
            </a:r>
          </a:p>
        </p:txBody>
      </p:sp>
      <p:sp>
        <p:nvSpPr>
          <p:cNvPr id="3" name="Content Placeholder 2"/>
          <p:cNvSpPr>
            <a:spLocks noGrp="1"/>
          </p:cNvSpPr>
          <p:nvPr>
            <p:ph idx="1"/>
          </p:nvPr>
        </p:nvSpPr>
        <p:spPr>
          <a:xfrm>
            <a:off x="457200" y="2438400"/>
            <a:ext cx="8229600" cy="4114800"/>
          </a:xfrm>
        </p:spPr>
        <p:txBody>
          <a:bodyPr/>
          <a:lstStyle/>
          <a:p>
            <a:r>
              <a:rPr lang="en-US" dirty="0"/>
              <a:t>Respect for Biblical authority drove the scribal process – Rev. 22:18-19</a:t>
            </a:r>
          </a:p>
          <a:p>
            <a:r>
              <a:rPr lang="en-US" dirty="0"/>
              <a:t>Copying the Biblical text was really “expensive”</a:t>
            </a:r>
          </a:p>
          <a:p>
            <a:r>
              <a:rPr lang="en-US" dirty="0"/>
              <a:t>Many of the measures to publish and safeguard the Bible are embedded in the sacred text itself – Jer. 36:32; Deut. 31:24-26; 17:18; 2 Tim. 1:14;    2 Thess. 3:17; Eph. 6:21-22; 1 Thess. 5:23; Col. 4:16</a:t>
            </a:r>
          </a:p>
          <a:p>
            <a:r>
              <a:rPr lang="en-US" dirty="0"/>
              <a:t>This is a “hot” topic right now…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1427" y="914400"/>
            <a:ext cx="150482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35903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54025"/>
            <a:ext cx="8928100" cy="594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050488"/>
      </p:ext>
    </p:extLst>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460375"/>
            <a:ext cx="5080000" cy="593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814771"/>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07650" cy="763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94820"/>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8F4827-54CD-4FDE-B77E-229C41E4CEA4}"/>
              </a:ext>
            </a:extLst>
          </p:cNvPr>
          <p:cNvSpPr>
            <a:spLocks noGrp="1"/>
          </p:cNvSpPr>
          <p:nvPr>
            <p:ph idx="1"/>
          </p:nvPr>
        </p:nvSpPr>
        <p:spPr>
          <a:xfrm>
            <a:off x="4495800" y="838200"/>
            <a:ext cx="4312805" cy="5624744"/>
          </a:xfrm>
        </p:spPr>
        <p:txBody>
          <a:bodyPr vert="horz" lIns="91440" tIns="45720" rIns="91440" bIns="45720" rtlCol="0" anchor="ctr">
            <a:normAutofit/>
          </a:bodyPr>
          <a:lstStyle/>
          <a:p>
            <a:r>
              <a:rPr lang="en-US" dirty="0">
                <a:solidFill>
                  <a:schemeClr val="tx2"/>
                </a:solidFill>
              </a:rPr>
              <a:t>Alternative theorists must frame a narrative to fit their belief and agenda</a:t>
            </a:r>
          </a:p>
          <a:p>
            <a:r>
              <a:rPr lang="en-US" dirty="0">
                <a:solidFill>
                  <a:schemeClr val="tx2"/>
                </a:solidFill>
              </a:rPr>
              <a:t>When proponents are less than honest, evidence is manipulated, attacked, or ignored</a:t>
            </a:r>
          </a:p>
        </p:txBody>
      </p:sp>
      <p:sp>
        <p:nvSpPr>
          <p:cNvPr id="2" name="Title 1">
            <a:extLst>
              <a:ext uri="{FF2B5EF4-FFF2-40B4-BE49-F238E27FC236}">
                <a16:creationId xmlns:a16="http://schemas.microsoft.com/office/drawing/2014/main" id="{B8AD21FE-4A4A-4829-930D-858A25892711}"/>
              </a:ext>
            </a:extLst>
          </p:cNvPr>
          <p:cNvSpPr>
            <a:spLocks noGrp="1"/>
          </p:cNvSpPr>
          <p:nvPr>
            <p:ph type="title"/>
          </p:nvPr>
        </p:nvSpPr>
        <p:spPr>
          <a:xfrm>
            <a:off x="533401" y="1316890"/>
            <a:ext cx="3779406" cy="4224216"/>
          </a:xfrm>
        </p:spPr>
        <p:txBody>
          <a:bodyPr vert="horz" lIns="91440" tIns="45720" rIns="91440" bIns="45720" rtlCol="0" anchor="ctr">
            <a:normAutofit/>
          </a:bodyPr>
          <a:lstStyle/>
          <a:p>
            <a:pPr algn="ctr">
              <a:lnSpc>
                <a:spcPct val="80000"/>
              </a:lnSpc>
            </a:pPr>
            <a:r>
              <a:rPr lang="en-US" sz="5200" dirty="0">
                <a:solidFill>
                  <a:schemeClr val="tx1"/>
                </a:solidFill>
              </a:rPr>
              <a:t>Competing Narratives</a:t>
            </a:r>
          </a:p>
        </p:txBody>
      </p:sp>
    </p:spTree>
    <p:extLst>
      <p:ext uri="{BB962C8B-B14F-4D97-AF65-F5344CB8AC3E}">
        <p14:creationId xmlns:p14="http://schemas.microsoft.com/office/powerpoint/2010/main" val="20419365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a newspaper&#10;&#10;Description automatically generated">
            <a:extLst>
              <a:ext uri="{FF2B5EF4-FFF2-40B4-BE49-F238E27FC236}">
                <a16:creationId xmlns:a16="http://schemas.microsoft.com/office/drawing/2014/main" id="{AD6DD563-FC4E-4B45-A263-4F7AE674FAE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906" r="17431"/>
          <a:stretch/>
        </p:blipFill>
        <p:spPr>
          <a:xfrm>
            <a:off x="20" y="2"/>
            <a:ext cx="4571752"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6509B7C0-5B8D-430E-ADDC-A057EC896643}"/>
              </a:ext>
            </a:extLst>
          </p:cNvPr>
          <p:cNvSpPr>
            <a:spLocks noGrp="1"/>
          </p:cNvSpPr>
          <p:nvPr>
            <p:ph idx="1"/>
          </p:nvPr>
        </p:nvSpPr>
        <p:spPr>
          <a:xfrm>
            <a:off x="4913192" y="807868"/>
            <a:ext cx="3840191" cy="5575177"/>
          </a:xfrm>
        </p:spPr>
        <p:txBody>
          <a:bodyPr>
            <a:noAutofit/>
          </a:bodyPr>
          <a:lstStyle/>
          <a:p>
            <a:pPr marL="0" indent="0">
              <a:buNone/>
            </a:pPr>
            <a:r>
              <a:rPr lang="en-US" sz="2400" b="0" i="0" dirty="0">
                <a:effectLst/>
              </a:rPr>
              <a:t>Dan Brown’s character, Sir Leigh </a:t>
            </a:r>
            <a:r>
              <a:rPr lang="en-US" sz="2400" b="0" i="0" dirty="0" err="1">
                <a:effectLst/>
              </a:rPr>
              <a:t>Teabing</a:t>
            </a:r>
            <a:r>
              <a:rPr lang="en-US" sz="2400" b="0" i="0" dirty="0">
                <a:effectLst/>
              </a:rPr>
              <a:t>:</a:t>
            </a:r>
          </a:p>
          <a:p>
            <a:pPr marL="0" indent="0">
              <a:buNone/>
            </a:pPr>
            <a:r>
              <a:rPr lang="en-US" sz="2400" b="0" i="0" dirty="0">
                <a:effectLst/>
              </a:rPr>
              <a:t>“The Bible is a product of </a:t>
            </a:r>
            <a:r>
              <a:rPr lang="en-US" sz="2400" b="0" i="1" dirty="0">
                <a:effectLst/>
              </a:rPr>
              <a:t>man</a:t>
            </a:r>
            <a:r>
              <a:rPr lang="en-US" sz="2400" b="0" i="0" dirty="0">
                <a:effectLst/>
              </a:rPr>
              <a:t>, my dear. Not of God. The Bible did not fall magically from the clouds. Man created it as a historical record of tumultuous times, and it has evolved through countless translations, additions, and revisions. History has never had a definitive version of the book...”</a:t>
            </a:r>
          </a:p>
        </p:txBody>
      </p:sp>
    </p:spTree>
    <p:extLst>
      <p:ext uri="{BB962C8B-B14F-4D97-AF65-F5344CB8AC3E}">
        <p14:creationId xmlns:p14="http://schemas.microsoft.com/office/powerpoint/2010/main" val="1326674144"/>
      </p:ext>
    </p:extLst>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B224C-1812-4755-9CE0-8CE925FE648D}"/>
              </a:ext>
            </a:extLst>
          </p:cNvPr>
          <p:cNvSpPr>
            <a:spLocks noGrp="1"/>
          </p:cNvSpPr>
          <p:nvPr>
            <p:ph type="title"/>
          </p:nvPr>
        </p:nvSpPr>
        <p:spPr>
          <a:xfrm>
            <a:off x="4039340" y="497150"/>
            <a:ext cx="4617962" cy="1596826"/>
          </a:xfrm>
        </p:spPr>
        <p:txBody>
          <a:bodyPr>
            <a:normAutofit/>
          </a:bodyPr>
          <a:lstStyle/>
          <a:p>
            <a:r>
              <a:rPr lang="en-US" dirty="0"/>
              <a:t>A Popular Skeptic</a:t>
            </a:r>
          </a:p>
        </p:txBody>
      </p:sp>
      <p:pic>
        <p:nvPicPr>
          <p:cNvPr id="5" name="Content Placeholder 4" descr="A person sitting in front of a book shelf&#10;&#10;Description automatically generated">
            <a:extLst>
              <a:ext uri="{FF2B5EF4-FFF2-40B4-BE49-F238E27FC236}">
                <a16:creationId xmlns:a16="http://schemas.microsoft.com/office/drawing/2014/main" id="{7992873E-B7C8-447D-BF55-BF8F5D43B73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651" r="19150" b="2"/>
          <a:stretch/>
        </p:blipFill>
        <p:spPr>
          <a:xfrm>
            <a:off x="475499" y="640080"/>
            <a:ext cx="3000986" cy="5588101"/>
          </a:xfrm>
          <a:prstGeom prst="rect">
            <a:avLst/>
          </a:prstGeom>
        </p:spPr>
      </p:pic>
      <p:sp>
        <p:nvSpPr>
          <p:cNvPr id="9" name="Content Placeholder 8">
            <a:extLst>
              <a:ext uri="{FF2B5EF4-FFF2-40B4-BE49-F238E27FC236}">
                <a16:creationId xmlns:a16="http://schemas.microsoft.com/office/drawing/2014/main" id="{9AF04609-3AB3-43B7-88CA-26E6C62B703F}"/>
              </a:ext>
            </a:extLst>
          </p:cNvPr>
          <p:cNvSpPr>
            <a:spLocks noGrp="1"/>
          </p:cNvSpPr>
          <p:nvPr>
            <p:ph idx="1"/>
          </p:nvPr>
        </p:nvSpPr>
        <p:spPr>
          <a:xfrm>
            <a:off x="4039340" y="2093976"/>
            <a:ext cx="4617962" cy="4078224"/>
          </a:xfrm>
        </p:spPr>
        <p:txBody>
          <a:bodyPr>
            <a:normAutofit/>
          </a:bodyPr>
          <a:lstStyle/>
          <a:p>
            <a:pPr marL="0" indent="0">
              <a:buNone/>
            </a:pPr>
            <a:r>
              <a:rPr lang="en-US" dirty="0"/>
              <a:t>The Gospels had received all their material “fifth- or sixth- or nineteenth-hand…”</a:t>
            </a:r>
          </a:p>
          <a:p>
            <a:pPr marL="0" indent="0">
              <a:buNone/>
            </a:pPr>
            <a:r>
              <a:rPr lang="en-US" dirty="0"/>
              <a:t>-- Bart </a:t>
            </a:r>
            <a:r>
              <a:rPr lang="en-US" dirty="0" err="1"/>
              <a:t>Ehrman</a:t>
            </a:r>
            <a:r>
              <a:rPr lang="en-US" dirty="0"/>
              <a:t>, </a:t>
            </a:r>
            <a:r>
              <a:rPr lang="en-US" i="1" dirty="0"/>
              <a:t>Jesus, Interrupted </a:t>
            </a:r>
            <a:r>
              <a:rPr lang="en-US" dirty="0"/>
              <a:t>p. 146-47</a:t>
            </a:r>
          </a:p>
        </p:txBody>
      </p:sp>
    </p:spTree>
    <p:extLst>
      <p:ext uri="{BB962C8B-B14F-4D97-AF65-F5344CB8AC3E}">
        <p14:creationId xmlns:p14="http://schemas.microsoft.com/office/powerpoint/2010/main" val="2865982460"/>
      </p:ext>
    </p:extLst>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8F4827-54CD-4FDE-B77E-229C41E4CEA4}"/>
              </a:ext>
            </a:extLst>
          </p:cNvPr>
          <p:cNvSpPr>
            <a:spLocks noGrp="1"/>
          </p:cNvSpPr>
          <p:nvPr>
            <p:ph idx="1"/>
          </p:nvPr>
        </p:nvSpPr>
        <p:spPr>
          <a:xfrm>
            <a:off x="5181600" y="1316890"/>
            <a:ext cx="3657600" cy="4224216"/>
          </a:xfrm>
        </p:spPr>
        <p:txBody>
          <a:bodyPr vert="horz" lIns="91440" tIns="45720" rIns="91440" bIns="45720" rtlCol="0" anchor="ctr">
            <a:normAutofit/>
          </a:bodyPr>
          <a:lstStyle/>
          <a:p>
            <a:pPr marL="0" indent="0">
              <a:buNone/>
            </a:pPr>
            <a:r>
              <a:rPr lang="en-US" dirty="0">
                <a:solidFill>
                  <a:schemeClr val="tx2"/>
                </a:solidFill>
              </a:rPr>
              <a:t>Who is perpetuating a false narrative – the biblical writers or modern revisionists?</a:t>
            </a:r>
          </a:p>
        </p:txBody>
      </p:sp>
      <p:sp>
        <p:nvSpPr>
          <p:cNvPr id="2" name="Title 1">
            <a:extLst>
              <a:ext uri="{FF2B5EF4-FFF2-40B4-BE49-F238E27FC236}">
                <a16:creationId xmlns:a16="http://schemas.microsoft.com/office/drawing/2014/main" id="{B8AD21FE-4A4A-4829-930D-858A25892711}"/>
              </a:ext>
            </a:extLst>
          </p:cNvPr>
          <p:cNvSpPr>
            <a:spLocks noGrp="1"/>
          </p:cNvSpPr>
          <p:nvPr>
            <p:ph type="title"/>
          </p:nvPr>
        </p:nvSpPr>
        <p:spPr>
          <a:xfrm>
            <a:off x="762000" y="1316890"/>
            <a:ext cx="3980925" cy="4224216"/>
          </a:xfrm>
        </p:spPr>
        <p:txBody>
          <a:bodyPr vert="horz" lIns="91440" tIns="45720" rIns="91440" bIns="45720" rtlCol="0" anchor="ctr">
            <a:normAutofit/>
          </a:bodyPr>
          <a:lstStyle/>
          <a:p>
            <a:pPr algn="ctr">
              <a:lnSpc>
                <a:spcPct val="80000"/>
              </a:lnSpc>
            </a:pPr>
            <a:r>
              <a:rPr lang="en-US" sz="5200" dirty="0">
                <a:solidFill>
                  <a:schemeClr val="tx1"/>
                </a:solidFill>
              </a:rPr>
              <a:t>At the heart of the issue</a:t>
            </a:r>
          </a:p>
        </p:txBody>
      </p:sp>
    </p:spTree>
    <p:extLst>
      <p:ext uri="{BB962C8B-B14F-4D97-AF65-F5344CB8AC3E}">
        <p14:creationId xmlns:p14="http://schemas.microsoft.com/office/powerpoint/2010/main" val="71173117"/>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b="1" dirty="0"/>
              <a:t>The Integrity of the Process</a:t>
            </a:r>
          </a:p>
        </p:txBody>
      </p:sp>
      <p:sp>
        <p:nvSpPr>
          <p:cNvPr id="3" name="Content Placeholder 2"/>
          <p:cNvSpPr>
            <a:spLocks noGrp="1"/>
          </p:cNvSpPr>
          <p:nvPr>
            <p:ph idx="1"/>
          </p:nvPr>
        </p:nvSpPr>
        <p:spPr>
          <a:xfrm>
            <a:off x="304800" y="2286000"/>
            <a:ext cx="4495800" cy="4267200"/>
          </a:xfrm>
        </p:spPr>
        <p:txBody>
          <a:bodyPr>
            <a:normAutofit fontScale="92500" lnSpcReduction="20000"/>
          </a:bodyPr>
          <a:lstStyle/>
          <a:p>
            <a:pPr marL="109728" indent="0">
              <a:buNone/>
            </a:pPr>
            <a:r>
              <a:rPr lang="en-US" b="1" dirty="0"/>
              <a:t>Acts 26:26-27</a:t>
            </a:r>
            <a:br>
              <a:rPr lang="en-US" dirty="0"/>
            </a:br>
            <a:r>
              <a:rPr lang="en-US" dirty="0"/>
              <a:t>“But Paul said, ‘I am not out of my mind, most excellent Festus, but I am speaking true and rational words. For the king knows about these things, and to him I speak boldly. For I am persuaded that none of these things has escaped his notice, for </a:t>
            </a:r>
            <a:r>
              <a:rPr lang="en-US" b="1" dirty="0"/>
              <a:t>this has not been done in a corner</a:t>
            </a:r>
            <a:r>
              <a:rPr lang="en-US"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6819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b="1" dirty="0"/>
              <a:t>Eyewitness Testimony</a:t>
            </a:r>
          </a:p>
        </p:txBody>
      </p:sp>
      <p:sp>
        <p:nvSpPr>
          <p:cNvPr id="3" name="Content Placeholder 2"/>
          <p:cNvSpPr>
            <a:spLocks noGrp="1"/>
          </p:cNvSpPr>
          <p:nvPr>
            <p:ph idx="1"/>
          </p:nvPr>
        </p:nvSpPr>
        <p:spPr>
          <a:xfrm>
            <a:off x="304800" y="2209800"/>
            <a:ext cx="4419600" cy="4303776"/>
          </a:xfrm>
        </p:spPr>
        <p:txBody>
          <a:bodyPr>
            <a:normAutofit fontScale="92500" lnSpcReduction="20000"/>
          </a:bodyPr>
          <a:lstStyle/>
          <a:p>
            <a:pPr marL="109728" indent="0">
              <a:buNone/>
            </a:pPr>
            <a:r>
              <a:rPr lang="en-US" b="1" dirty="0"/>
              <a:t>Acts 2:22, 32</a:t>
            </a:r>
            <a:br>
              <a:rPr lang="en-US" dirty="0"/>
            </a:br>
            <a:r>
              <a:rPr lang="en-US" dirty="0"/>
              <a:t>“Men of Israel, hear these words:  Jesus of Nazareth, a man attested to you by God with mighty works and wonders and signs that God did through him in your midst, as you yourselves know… </a:t>
            </a:r>
          </a:p>
          <a:p>
            <a:pPr marL="109728" indent="0">
              <a:buNone/>
            </a:pPr>
            <a:r>
              <a:rPr lang="en-US" dirty="0"/>
              <a:t>This Jesus God raised up, and of that we all are witnesses.”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8744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21FE-4A4A-4829-930D-858A25892711}"/>
              </a:ext>
            </a:extLst>
          </p:cNvPr>
          <p:cNvSpPr>
            <a:spLocks noGrp="1"/>
          </p:cNvSpPr>
          <p:nvPr>
            <p:ph type="title"/>
          </p:nvPr>
        </p:nvSpPr>
        <p:spPr>
          <a:xfrm>
            <a:off x="685800" y="838200"/>
            <a:ext cx="7772400" cy="787893"/>
          </a:xfrm>
        </p:spPr>
        <p:txBody>
          <a:bodyPr/>
          <a:lstStyle/>
          <a:p>
            <a:r>
              <a:rPr lang="en-US" dirty="0"/>
              <a:t>Resistance Could be Intense</a:t>
            </a:r>
          </a:p>
        </p:txBody>
      </p:sp>
      <p:sp>
        <p:nvSpPr>
          <p:cNvPr id="3" name="Content Placeholder 2">
            <a:extLst>
              <a:ext uri="{FF2B5EF4-FFF2-40B4-BE49-F238E27FC236}">
                <a16:creationId xmlns:a16="http://schemas.microsoft.com/office/drawing/2014/main" id="{5A8F4827-54CD-4FDE-B77E-229C41E4CEA4}"/>
              </a:ext>
            </a:extLst>
          </p:cNvPr>
          <p:cNvSpPr>
            <a:spLocks noGrp="1"/>
          </p:cNvSpPr>
          <p:nvPr>
            <p:ph idx="1"/>
          </p:nvPr>
        </p:nvSpPr>
        <p:spPr>
          <a:xfrm>
            <a:off x="612559" y="1905000"/>
            <a:ext cx="8074241" cy="4684450"/>
          </a:xfrm>
        </p:spPr>
        <p:txBody>
          <a:bodyPr>
            <a:noAutofit/>
          </a:bodyPr>
          <a:lstStyle/>
          <a:p>
            <a:pPr marL="0" indent="0">
              <a:buNone/>
            </a:pPr>
            <a:r>
              <a:rPr lang="en-US" sz="2400" b="1" dirty="0"/>
              <a:t>Acts 4:13-20</a:t>
            </a:r>
          </a:p>
          <a:p>
            <a:pPr marL="0" indent="0">
              <a:buNone/>
            </a:pPr>
            <a:r>
              <a:rPr lang="en-US" sz="2400" dirty="0"/>
              <a:t>13 Now when they saw the boldness of Peter and John, and perceived that they were uneducated, common men, they were astonished. And they recognized that they had been with Jesus. 14 But seeing the man who was healed standing beside them, they had nothing to say in opposition. 15 But when they had commanded them to leave the council, they conferred with one another, 16 saying, “What shall we do with these men? For that a notable sign has been performed through them is evident to all the inhabitants of Jerusalem, and we cannot deny it…</a:t>
            </a:r>
          </a:p>
        </p:txBody>
      </p:sp>
    </p:spTree>
    <p:extLst>
      <p:ext uri="{BB962C8B-B14F-4D97-AF65-F5344CB8AC3E}">
        <p14:creationId xmlns:p14="http://schemas.microsoft.com/office/powerpoint/2010/main" val="30664883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person standing in front of a group of people posing for the camera&#10;&#10;Description automatically generated">
            <a:extLst>
              <a:ext uri="{FF2B5EF4-FFF2-40B4-BE49-F238E27FC236}">
                <a16:creationId xmlns:a16="http://schemas.microsoft.com/office/drawing/2014/main" id="{40200B47-5FA4-4CDA-8506-BC48BE9A9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389256854"/>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21FE-4A4A-4829-930D-858A25892711}"/>
              </a:ext>
            </a:extLst>
          </p:cNvPr>
          <p:cNvSpPr>
            <a:spLocks noGrp="1"/>
          </p:cNvSpPr>
          <p:nvPr>
            <p:ph type="title"/>
          </p:nvPr>
        </p:nvSpPr>
        <p:spPr>
          <a:xfrm>
            <a:off x="617272" y="914400"/>
            <a:ext cx="7772400" cy="787893"/>
          </a:xfrm>
        </p:spPr>
        <p:txBody>
          <a:bodyPr/>
          <a:lstStyle/>
          <a:p>
            <a:r>
              <a:rPr lang="en-US" dirty="0"/>
              <a:t>Resistance Could be Intense</a:t>
            </a:r>
          </a:p>
        </p:txBody>
      </p:sp>
      <p:sp>
        <p:nvSpPr>
          <p:cNvPr id="3" name="Content Placeholder 2">
            <a:extLst>
              <a:ext uri="{FF2B5EF4-FFF2-40B4-BE49-F238E27FC236}">
                <a16:creationId xmlns:a16="http://schemas.microsoft.com/office/drawing/2014/main" id="{5A8F4827-54CD-4FDE-B77E-229C41E4CEA4}"/>
              </a:ext>
            </a:extLst>
          </p:cNvPr>
          <p:cNvSpPr>
            <a:spLocks noGrp="1"/>
          </p:cNvSpPr>
          <p:nvPr>
            <p:ph idx="1"/>
          </p:nvPr>
        </p:nvSpPr>
        <p:spPr>
          <a:xfrm>
            <a:off x="612559" y="2209800"/>
            <a:ext cx="8226641" cy="4379650"/>
          </a:xfrm>
        </p:spPr>
        <p:txBody>
          <a:bodyPr>
            <a:noAutofit/>
          </a:bodyPr>
          <a:lstStyle/>
          <a:p>
            <a:pPr marL="0" indent="0">
              <a:buNone/>
            </a:pPr>
            <a:r>
              <a:rPr lang="en-US" sz="2400" b="1" dirty="0"/>
              <a:t>Acts 4:13-20 </a:t>
            </a:r>
            <a:r>
              <a:rPr lang="en-US" sz="2400" dirty="0"/>
              <a:t>(continued)</a:t>
            </a:r>
          </a:p>
          <a:p>
            <a:pPr marL="0" indent="0">
              <a:buNone/>
            </a:pPr>
            <a:r>
              <a:rPr lang="en-US" sz="2400" dirty="0"/>
              <a:t>17 But in order that it may spread no further among the people, let us warn them to speak no more to anyone in this name.” 18 So they called them and charged them not to speak or teach at all in the name of Jesus. 19 But Peter and John answered them, “Whether it is right in the sight of God to listen to you rather than to God, you must judge, 20 for we cannot but speak of what we have seen and heard.”</a:t>
            </a:r>
          </a:p>
        </p:txBody>
      </p:sp>
    </p:spTree>
    <p:extLst>
      <p:ext uri="{BB962C8B-B14F-4D97-AF65-F5344CB8AC3E}">
        <p14:creationId xmlns:p14="http://schemas.microsoft.com/office/powerpoint/2010/main" val="3301816703"/>
      </p:ext>
    </p:extLst>
  </p:cSld>
  <p:clrMapOvr>
    <a:masterClrMapping/>
  </p:clrMapOvr>
  <p:transition spd="slow">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normAutofit fontScale="90000"/>
          </a:bodyPr>
          <a:lstStyle/>
          <a:p>
            <a:r>
              <a:rPr lang="en-US" b="1" dirty="0"/>
              <a:t>Testing Genuine vs. Counterfeit Prophets</a:t>
            </a:r>
          </a:p>
        </p:txBody>
      </p:sp>
      <p:sp>
        <p:nvSpPr>
          <p:cNvPr id="3" name="Content Placeholder 2"/>
          <p:cNvSpPr>
            <a:spLocks noGrp="1"/>
          </p:cNvSpPr>
          <p:nvPr>
            <p:ph idx="1"/>
          </p:nvPr>
        </p:nvSpPr>
        <p:spPr>
          <a:xfrm>
            <a:off x="304800" y="2286000"/>
            <a:ext cx="4419600" cy="4343400"/>
          </a:xfrm>
        </p:spPr>
        <p:txBody>
          <a:bodyPr>
            <a:normAutofit fontScale="92500" lnSpcReduction="20000"/>
          </a:bodyPr>
          <a:lstStyle/>
          <a:p>
            <a:r>
              <a:rPr lang="en-US" dirty="0"/>
              <a:t>Joseph vs. Pharaoh’s magicians – Gen. 41</a:t>
            </a:r>
          </a:p>
          <a:p>
            <a:r>
              <a:rPr lang="en-US" dirty="0"/>
              <a:t>Moses vs. Pharaoh’s magicians – Exod. 7:8-12; 8:19</a:t>
            </a:r>
          </a:p>
          <a:p>
            <a:r>
              <a:rPr lang="en-US" dirty="0"/>
              <a:t>Elijah vs. 450 prophets of Baal – 1 Kings 18</a:t>
            </a:r>
          </a:p>
          <a:p>
            <a:r>
              <a:rPr lang="en-US" dirty="0"/>
              <a:t>Jeremiah vs. </a:t>
            </a:r>
            <a:r>
              <a:rPr lang="en-US" dirty="0" err="1"/>
              <a:t>Hananiah</a:t>
            </a:r>
            <a:r>
              <a:rPr lang="en-US" dirty="0"/>
              <a:t> – Jer. 28</a:t>
            </a:r>
          </a:p>
          <a:p>
            <a:r>
              <a:rPr lang="en-US" dirty="0"/>
              <a:t>Daniel vs. Babylonian wise men – Dan. 2</a:t>
            </a:r>
          </a:p>
          <a:p>
            <a:r>
              <a:rPr lang="en-US" dirty="0"/>
              <a:t>Paul vs. </a:t>
            </a:r>
            <a:r>
              <a:rPr lang="en-US" dirty="0" err="1"/>
              <a:t>Elymas</a:t>
            </a:r>
            <a:r>
              <a:rPr lang="en-US" dirty="0"/>
              <a:t> – Acts 13</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2422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b="1" dirty="0"/>
              <a:t>Cross Verification </a:t>
            </a:r>
          </a:p>
        </p:txBody>
      </p:sp>
      <p:sp>
        <p:nvSpPr>
          <p:cNvPr id="3" name="Content Placeholder 2"/>
          <p:cNvSpPr>
            <a:spLocks noGrp="1"/>
          </p:cNvSpPr>
          <p:nvPr>
            <p:ph idx="1"/>
          </p:nvPr>
        </p:nvSpPr>
        <p:spPr>
          <a:xfrm>
            <a:off x="304800" y="2286000"/>
            <a:ext cx="4343400" cy="4227576"/>
          </a:xfrm>
        </p:spPr>
        <p:txBody>
          <a:bodyPr>
            <a:normAutofit fontScale="92500"/>
          </a:bodyPr>
          <a:lstStyle/>
          <a:p>
            <a:r>
              <a:rPr lang="en-US" b="1" dirty="0"/>
              <a:t>Deuteronomy 17:18</a:t>
            </a:r>
            <a:r>
              <a:rPr lang="en-US" dirty="0"/>
              <a:t> – “And when he sits on the throne of his kingdom, he shall write for himself in a book a copy of this law, approved by the Levitical priests.”</a:t>
            </a:r>
          </a:p>
          <a:p>
            <a:r>
              <a:rPr lang="en-US" b="1" dirty="0"/>
              <a:t>1 Cor. 12:10 </a:t>
            </a:r>
            <a:r>
              <a:rPr lang="en-US" dirty="0"/>
              <a:t>– “the ability to distinguish between spirits”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3827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b="1" dirty="0"/>
              <a:t>Cross Verification </a:t>
            </a:r>
          </a:p>
        </p:txBody>
      </p:sp>
      <p:sp>
        <p:nvSpPr>
          <p:cNvPr id="3" name="Content Placeholder 2"/>
          <p:cNvSpPr>
            <a:spLocks noGrp="1"/>
          </p:cNvSpPr>
          <p:nvPr>
            <p:ph idx="1"/>
          </p:nvPr>
        </p:nvSpPr>
        <p:spPr>
          <a:xfrm>
            <a:off x="304800" y="2286000"/>
            <a:ext cx="4343400" cy="4227576"/>
          </a:xfrm>
        </p:spPr>
        <p:txBody>
          <a:bodyPr>
            <a:normAutofit/>
          </a:bodyPr>
          <a:lstStyle/>
          <a:p>
            <a:r>
              <a:rPr lang="en-US" b="1" dirty="0"/>
              <a:t>1 Jn. 4:1</a:t>
            </a:r>
            <a:r>
              <a:rPr lang="en-US" dirty="0"/>
              <a:t>– “Beloved, do not believe every spirit, but test the spirits to see whether they are from God, for many false prophets have gone out into the world.”</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48011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2FCC-9BB7-4451-B150-B47F0526757F}"/>
              </a:ext>
            </a:extLst>
          </p:cNvPr>
          <p:cNvSpPr>
            <a:spLocks noGrp="1"/>
          </p:cNvSpPr>
          <p:nvPr>
            <p:ph type="title"/>
          </p:nvPr>
        </p:nvSpPr>
        <p:spPr/>
        <p:txBody>
          <a:bodyPr/>
          <a:lstStyle/>
          <a:p>
            <a:r>
              <a:rPr lang="en-US" dirty="0"/>
              <a:t>From the very beginning…</a:t>
            </a:r>
          </a:p>
        </p:txBody>
      </p:sp>
      <p:sp>
        <p:nvSpPr>
          <p:cNvPr id="3" name="Content Placeholder 2">
            <a:extLst>
              <a:ext uri="{FF2B5EF4-FFF2-40B4-BE49-F238E27FC236}">
                <a16:creationId xmlns:a16="http://schemas.microsoft.com/office/drawing/2014/main" id="{D8FB783D-7344-4BAD-A9B3-175C6FA91A45}"/>
              </a:ext>
            </a:extLst>
          </p:cNvPr>
          <p:cNvSpPr>
            <a:spLocks noGrp="1"/>
          </p:cNvSpPr>
          <p:nvPr>
            <p:ph idx="1"/>
          </p:nvPr>
        </p:nvSpPr>
        <p:spPr/>
        <p:txBody>
          <a:bodyPr/>
          <a:lstStyle/>
          <a:p>
            <a:r>
              <a:rPr lang="en-US" dirty="0"/>
              <a:t>Peter vouches for Paul’s epistles as “scripture” – 2 Pet. 3:15-16</a:t>
            </a:r>
          </a:p>
          <a:p>
            <a:r>
              <a:rPr lang="en-US" dirty="0"/>
              <a:t>Paul cites a passage cited in Luke 10:7 side by side with Deut. 25:4 as “scripture” – 1 Tim. 5:18</a:t>
            </a:r>
          </a:p>
          <a:p>
            <a:r>
              <a:rPr lang="en-US" dirty="0"/>
              <a:t>Paul mentions collaboration with “James and Cephas and John” – Gal. 2:9</a:t>
            </a:r>
          </a:p>
          <a:p>
            <a:r>
              <a:rPr lang="en-US" dirty="0"/>
              <a:t>At least three of Paul’s travel companions were members of the early Jerusalem church – Barnabas, John Mark, and Silas</a:t>
            </a:r>
          </a:p>
          <a:p>
            <a:pPr marL="109728" indent="0">
              <a:buNone/>
            </a:pPr>
            <a:endParaRPr lang="en-US" dirty="0"/>
          </a:p>
        </p:txBody>
      </p:sp>
    </p:spTree>
    <p:extLst>
      <p:ext uri="{BB962C8B-B14F-4D97-AF65-F5344CB8AC3E}">
        <p14:creationId xmlns:p14="http://schemas.microsoft.com/office/powerpoint/2010/main" val="36213306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5533-B4A8-43E7-BF5D-FA7DCF88A0A4}"/>
              </a:ext>
            </a:extLst>
          </p:cNvPr>
          <p:cNvSpPr>
            <a:spLocks noGrp="1"/>
          </p:cNvSpPr>
          <p:nvPr>
            <p:ph type="title"/>
          </p:nvPr>
        </p:nvSpPr>
        <p:spPr/>
        <p:txBody>
          <a:bodyPr/>
          <a:lstStyle/>
          <a:p>
            <a:r>
              <a:rPr lang="en-US" dirty="0"/>
              <a:t>The core message did not change</a:t>
            </a:r>
          </a:p>
        </p:txBody>
      </p:sp>
      <p:sp>
        <p:nvSpPr>
          <p:cNvPr id="3" name="Content Placeholder 2">
            <a:extLst>
              <a:ext uri="{FF2B5EF4-FFF2-40B4-BE49-F238E27FC236}">
                <a16:creationId xmlns:a16="http://schemas.microsoft.com/office/drawing/2014/main" id="{CA42E143-151B-401C-A405-37D05C4A125C}"/>
              </a:ext>
            </a:extLst>
          </p:cNvPr>
          <p:cNvSpPr>
            <a:spLocks noGrp="1"/>
          </p:cNvSpPr>
          <p:nvPr>
            <p:ph idx="1"/>
          </p:nvPr>
        </p:nvSpPr>
        <p:spPr/>
        <p:txBody>
          <a:bodyPr/>
          <a:lstStyle/>
          <a:p>
            <a:r>
              <a:rPr lang="en-US" dirty="0"/>
              <a:t>Paul “received from the Lord” the same Lord’s Supper message as found in the synoptic Gospels – 1 Cor. 11:23-25</a:t>
            </a:r>
          </a:p>
          <a:p>
            <a:r>
              <a:rPr lang="en-US" dirty="0"/>
              <a:t>He makes a distinction what the Lord had taught on divorce and remarriage and what he adds as an apostle – 1 Cor. 7:10-11, 12-16</a:t>
            </a:r>
          </a:p>
          <a:p>
            <a:r>
              <a:rPr lang="en-US" dirty="0"/>
              <a:t>The death, burial, resurrection, and appearances of Christ were “received” and “delivered” – 1 Cor. 15:3-8</a:t>
            </a:r>
          </a:p>
        </p:txBody>
      </p:sp>
    </p:spTree>
    <p:extLst>
      <p:ext uri="{BB962C8B-B14F-4D97-AF65-F5344CB8AC3E}">
        <p14:creationId xmlns:p14="http://schemas.microsoft.com/office/powerpoint/2010/main" val="188386851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4018-DC93-4DF1-B158-56FC7FD00003}"/>
              </a:ext>
            </a:extLst>
          </p:cNvPr>
          <p:cNvSpPr>
            <a:spLocks noGrp="1"/>
          </p:cNvSpPr>
          <p:nvPr>
            <p:ph type="title"/>
          </p:nvPr>
        </p:nvSpPr>
        <p:spPr>
          <a:xfrm>
            <a:off x="457200" y="685800"/>
            <a:ext cx="8305800" cy="762000"/>
          </a:xfrm>
        </p:spPr>
        <p:txBody>
          <a:bodyPr/>
          <a:lstStyle/>
          <a:p>
            <a:r>
              <a:rPr lang="en-US" dirty="0"/>
              <a:t>Early manuscript discoveries…</a:t>
            </a:r>
          </a:p>
        </p:txBody>
      </p:sp>
      <p:sp>
        <p:nvSpPr>
          <p:cNvPr id="3" name="Content Placeholder 2">
            <a:extLst>
              <a:ext uri="{FF2B5EF4-FFF2-40B4-BE49-F238E27FC236}">
                <a16:creationId xmlns:a16="http://schemas.microsoft.com/office/drawing/2014/main" id="{B6038BCA-B677-406F-A1FD-FCF80E7D3F4C}"/>
              </a:ext>
            </a:extLst>
          </p:cNvPr>
          <p:cNvSpPr>
            <a:spLocks noGrp="1"/>
          </p:cNvSpPr>
          <p:nvPr>
            <p:ph idx="1"/>
          </p:nvPr>
        </p:nvSpPr>
        <p:spPr>
          <a:xfrm>
            <a:off x="457200" y="1600200"/>
            <a:ext cx="8305800" cy="5029200"/>
          </a:xfrm>
        </p:spPr>
        <p:txBody>
          <a:bodyPr>
            <a:normAutofit fontScale="92500" lnSpcReduction="10000"/>
          </a:bodyPr>
          <a:lstStyle/>
          <a:p>
            <a:r>
              <a:rPr lang="en-US" dirty="0"/>
              <a:t>Shorten the time lag between the actual events and the Gospels as we now have them</a:t>
            </a:r>
          </a:p>
          <a:p>
            <a:r>
              <a:rPr lang="en-US" dirty="0"/>
              <a:t>P32 (Titus), P52 (John), and P104 (Matthew) were all likely written at the beginning of the 2</a:t>
            </a:r>
            <a:r>
              <a:rPr lang="en-US" baseline="30000" dirty="0"/>
              <a:t>nd</a:t>
            </a:r>
            <a:r>
              <a:rPr lang="en-US" dirty="0"/>
              <a:t> century (and possibly at the end of the first century)</a:t>
            </a:r>
          </a:p>
          <a:p>
            <a:r>
              <a:rPr lang="en-US" dirty="0"/>
              <a:t>2</a:t>
            </a:r>
            <a:r>
              <a:rPr lang="en-US" baseline="30000" dirty="0"/>
              <a:t>nd</a:t>
            </a:r>
            <a:r>
              <a:rPr lang="en-US" dirty="0"/>
              <a:t> century Christians such as Papias and Polycarp knew the apostle John in Ephesus at the end of the 1</a:t>
            </a:r>
            <a:r>
              <a:rPr lang="en-US" baseline="30000" dirty="0"/>
              <a:t>st</a:t>
            </a:r>
            <a:r>
              <a:rPr lang="en-US" dirty="0"/>
              <a:t> century</a:t>
            </a:r>
          </a:p>
          <a:p>
            <a:r>
              <a:rPr lang="en-US" dirty="0"/>
              <a:t>Eyewitnesses and others who knew eyewitnesses did not suddenly disappear but existed in abundance throughout the 1</a:t>
            </a:r>
            <a:r>
              <a:rPr lang="en-US" baseline="30000" dirty="0"/>
              <a:t>st</a:t>
            </a:r>
            <a:r>
              <a:rPr lang="en-US" dirty="0"/>
              <a:t> century… and into the 2</a:t>
            </a:r>
            <a:r>
              <a:rPr lang="en-US" baseline="30000" dirty="0"/>
              <a:t>nd</a:t>
            </a:r>
            <a:r>
              <a:rPr lang="en-US" dirty="0"/>
              <a:t> </a:t>
            </a:r>
          </a:p>
          <a:p>
            <a:r>
              <a:rPr lang="en-US" dirty="0"/>
              <a:t>The New Testament documents were not produced in a vacuum</a:t>
            </a:r>
          </a:p>
        </p:txBody>
      </p:sp>
    </p:spTree>
    <p:extLst>
      <p:ext uri="{BB962C8B-B14F-4D97-AF65-F5344CB8AC3E}">
        <p14:creationId xmlns:p14="http://schemas.microsoft.com/office/powerpoint/2010/main" val="40195531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b="1" dirty="0"/>
              <a:t>One Book</a:t>
            </a:r>
          </a:p>
        </p:txBody>
      </p:sp>
      <p:sp>
        <p:nvSpPr>
          <p:cNvPr id="3" name="Content Placeholder 2"/>
          <p:cNvSpPr>
            <a:spLocks noGrp="1"/>
          </p:cNvSpPr>
          <p:nvPr>
            <p:ph idx="1"/>
          </p:nvPr>
        </p:nvSpPr>
        <p:spPr>
          <a:xfrm>
            <a:off x="304800" y="2286000"/>
            <a:ext cx="4495800" cy="4191000"/>
          </a:xfrm>
        </p:spPr>
        <p:txBody>
          <a:bodyPr/>
          <a:lstStyle/>
          <a:p>
            <a:r>
              <a:rPr lang="en-US" dirty="0"/>
              <a:t>About 40 authors… 3 continents… over 1500 years… </a:t>
            </a:r>
            <a:r>
              <a:rPr lang="en-US" b="1" dirty="0"/>
              <a:t>one message</a:t>
            </a:r>
            <a:r>
              <a:rPr lang="en-US" dirty="0"/>
              <a:t>!</a:t>
            </a:r>
          </a:p>
          <a:p>
            <a:r>
              <a:rPr lang="en-US" dirty="0"/>
              <a:t>“One faith” – Eph. 4:4-6</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3316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066800"/>
          </a:xfrm>
        </p:spPr>
        <p:txBody>
          <a:bodyPr/>
          <a:lstStyle/>
          <a:p>
            <a:r>
              <a:rPr lang="en-US" b="1" dirty="0"/>
              <a:t>Down through the ages</a:t>
            </a:r>
          </a:p>
        </p:txBody>
      </p:sp>
      <p:sp>
        <p:nvSpPr>
          <p:cNvPr id="3" name="Content Placeholder 2"/>
          <p:cNvSpPr>
            <a:spLocks noGrp="1"/>
          </p:cNvSpPr>
          <p:nvPr>
            <p:ph idx="1"/>
          </p:nvPr>
        </p:nvSpPr>
        <p:spPr>
          <a:xfrm>
            <a:off x="304800" y="2286000"/>
            <a:ext cx="4343400" cy="4227576"/>
          </a:xfrm>
        </p:spPr>
        <p:txBody>
          <a:bodyPr>
            <a:normAutofit fontScale="92500" lnSpcReduction="10000"/>
          </a:bodyPr>
          <a:lstStyle/>
          <a:p>
            <a:r>
              <a:rPr lang="en-US" dirty="0"/>
              <a:t>Checks and balances in publishing the Bible</a:t>
            </a:r>
          </a:p>
          <a:p>
            <a:r>
              <a:rPr lang="en-US" dirty="0"/>
              <a:t>Honesty… sealed in blood</a:t>
            </a:r>
          </a:p>
          <a:p>
            <a:r>
              <a:rPr lang="en-US" dirty="0"/>
              <a:t>Integrity in making copies</a:t>
            </a:r>
          </a:p>
          <a:p>
            <a:r>
              <a:rPr lang="en-US" dirty="0"/>
              <a:t>The decentralization of the manuscripts is a guarantee that we can reconstruct the sacred text with absolute certainty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0483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5D78A-C957-42E2-ADEA-FF7CE600B0C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18333" cy="6629400"/>
          </a:xfrm>
          <a:prstGeom prst="rect">
            <a:avLst/>
          </a:prstGeom>
          <a:noFill/>
          <a:ln>
            <a:noFill/>
          </a:ln>
        </p:spPr>
      </p:pic>
    </p:spTree>
    <p:extLst>
      <p:ext uri="{BB962C8B-B14F-4D97-AF65-F5344CB8AC3E}">
        <p14:creationId xmlns:p14="http://schemas.microsoft.com/office/powerpoint/2010/main" val="2881239425"/>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15C89CBE-1DD7-4CE1-B009-95C1181ED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769517622"/>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81000"/>
            <a:ext cx="8991600" cy="5791200"/>
          </a:xfrm>
          <a:prstGeom prst="rect">
            <a:avLst/>
          </a:prstGeom>
          <a:noFill/>
          <a:ln>
            <a:noFill/>
          </a:ln>
          <a:effectLst/>
        </p:spPr>
      </p:pic>
    </p:spTree>
    <p:extLst>
      <p:ext uri="{BB962C8B-B14F-4D97-AF65-F5344CB8AC3E}">
        <p14:creationId xmlns:p14="http://schemas.microsoft.com/office/powerpoint/2010/main" val="167674667"/>
      </p:ext>
    </p:extLst>
  </p:cSld>
  <p:clrMapOvr>
    <a:masterClrMapping/>
  </p:clrMapOvr>
  <p:transition spd="slow">
    <p:pull/>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10321-EBB7-46E4-83B7-C70DF8F91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871240592"/>
      </p:ext>
    </p:extLst>
  </p:cSld>
  <p:clrMapOvr>
    <a:masterClrMapping/>
  </p:clrMapOvr>
  <p:transition spd="slow">
    <p:pull/>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857B908A-E452-4A91-BF1E-BC2BD88E58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67" y="0"/>
            <a:ext cx="8794865" cy="6858000"/>
          </a:xfrm>
          <a:prstGeom prst="rect">
            <a:avLst/>
          </a:prstGeom>
        </p:spPr>
      </p:pic>
    </p:spTree>
    <p:extLst>
      <p:ext uri="{BB962C8B-B14F-4D97-AF65-F5344CB8AC3E}">
        <p14:creationId xmlns:p14="http://schemas.microsoft.com/office/powerpoint/2010/main" val="57123186"/>
      </p:ext>
    </p:extLst>
  </p:cSld>
  <p:clrMapOvr>
    <a:masterClrMapping/>
  </p:clrMapOvr>
  <p:transition spd="slow">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en-US" sz="5400" b="1" dirty="0">
                <a:effectLst>
                  <a:outerShdw blurRad="38100" dist="38100" dir="2700000" algn="tl">
                    <a:srgbClr val="000000">
                      <a:alpha val="43137"/>
                    </a:srgbClr>
                  </a:outerShdw>
                </a:effectLst>
              </a:rPr>
              <a:t>One Book… many translations</a:t>
            </a:r>
          </a:p>
        </p:txBody>
      </p:sp>
      <p:pic>
        <p:nvPicPr>
          <p:cNvPr id="3074" name="Picture 2" descr="Image result for how many languages bible transla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328512"/>
            <a:ext cx="4381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076896"/>
      </p:ext>
    </p:extLst>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dirty="0">
                <a:effectLst>
                  <a:outerShdw blurRad="38100" dist="38100" dir="2700000" algn="tl">
                    <a:srgbClr val="000000">
                      <a:alpha val="43137"/>
                    </a:srgbClr>
                  </a:outerShdw>
                </a:effectLst>
              </a:rPr>
              <a:t>The Undisputed Best Seller</a:t>
            </a:r>
          </a:p>
        </p:txBody>
      </p:sp>
      <p:sp>
        <p:nvSpPr>
          <p:cNvPr id="3" name="Content Placeholder 2"/>
          <p:cNvSpPr>
            <a:spLocks noGrp="1"/>
          </p:cNvSpPr>
          <p:nvPr>
            <p:ph idx="1"/>
          </p:nvPr>
        </p:nvSpPr>
        <p:spPr>
          <a:xfrm>
            <a:off x="457200" y="2514600"/>
            <a:ext cx="8305800" cy="4191000"/>
          </a:xfrm>
        </p:spPr>
        <p:txBody>
          <a:bodyPr>
            <a:normAutofit/>
          </a:bodyPr>
          <a:lstStyle/>
          <a:p>
            <a:pPr lvl="0"/>
            <a:r>
              <a:rPr lang="en-US" dirty="0"/>
              <a:t>According to Guinness World Records, as of 1995, the Bible is the best-selling book of all time, with an estimated 5 billion copies sold and distributed</a:t>
            </a:r>
          </a:p>
          <a:p>
            <a:pPr lvl="0"/>
            <a:r>
              <a:rPr lang="en-US" b="1" i="1" dirty="0"/>
              <a:t>Although it’s excluded from the Bestseller Lists, it’s the best seller this year… and the year before that… and the year before that… </a:t>
            </a:r>
          </a:p>
        </p:txBody>
      </p:sp>
    </p:spTree>
    <p:extLst>
      <p:ext uri="{BB962C8B-B14F-4D97-AF65-F5344CB8AC3E}">
        <p14:creationId xmlns:p14="http://schemas.microsoft.com/office/powerpoint/2010/main" val="20819748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73E9-EF6D-404A-8C7B-424E1A333D4A}"/>
              </a:ext>
            </a:extLst>
          </p:cNvPr>
          <p:cNvSpPr>
            <a:spLocks noGrp="1"/>
          </p:cNvSpPr>
          <p:nvPr>
            <p:ph type="title"/>
          </p:nvPr>
        </p:nvSpPr>
        <p:spPr>
          <a:xfrm>
            <a:off x="304800" y="609600"/>
            <a:ext cx="8229600" cy="1066800"/>
          </a:xfrm>
        </p:spPr>
        <p:txBody>
          <a:bodyPr/>
          <a:lstStyle/>
          <a:p>
            <a:r>
              <a:rPr lang="en-US" b="1" dirty="0"/>
              <a:t>Deposit for Safe-Keeping</a:t>
            </a:r>
          </a:p>
        </p:txBody>
      </p:sp>
      <p:sp>
        <p:nvSpPr>
          <p:cNvPr id="4" name="Content Placeholder 3">
            <a:extLst>
              <a:ext uri="{FF2B5EF4-FFF2-40B4-BE49-F238E27FC236}">
                <a16:creationId xmlns:a16="http://schemas.microsoft.com/office/drawing/2014/main" id="{E0D3BC19-1B1A-4312-B2EF-EC6FD2C0C0BC}"/>
              </a:ext>
            </a:extLst>
          </p:cNvPr>
          <p:cNvSpPr>
            <a:spLocks noGrp="1"/>
          </p:cNvSpPr>
          <p:nvPr>
            <p:ph idx="1"/>
          </p:nvPr>
        </p:nvSpPr>
        <p:spPr>
          <a:xfrm>
            <a:off x="457200" y="1905000"/>
            <a:ext cx="5334000" cy="4572000"/>
          </a:xfrm>
        </p:spPr>
        <p:txBody>
          <a:bodyPr>
            <a:normAutofit fontScale="92500"/>
          </a:bodyPr>
          <a:lstStyle/>
          <a:p>
            <a:pPr marL="109728" indent="0">
              <a:buNone/>
            </a:pPr>
            <a:r>
              <a:rPr lang="en-US" dirty="0"/>
              <a:t>Deut. 31:24-26</a:t>
            </a:r>
          </a:p>
          <a:p>
            <a:pPr marL="109728" indent="0">
              <a:buNone/>
            </a:pPr>
            <a:r>
              <a:rPr lang="en-US" dirty="0"/>
              <a:t>“24 When Moses had finished writing the words of this law in a book to the very end, 25 Moses commanded the Levites who carried the ark of the covenant of the Lord, 26 ‘Take this Book of the Law and put it by the side of the ark of the covenant of the Lord your God, that it may be there for a witness against you.’”</a:t>
            </a:r>
          </a:p>
        </p:txBody>
      </p:sp>
      <p:pic>
        <p:nvPicPr>
          <p:cNvPr id="3" name="Content Placeholder 4" descr="A picture containing indoor, floor&#10;&#10;Description automatically generated">
            <a:extLst>
              <a:ext uri="{FF2B5EF4-FFF2-40B4-BE49-F238E27FC236}">
                <a16:creationId xmlns:a16="http://schemas.microsoft.com/office/drawing/2014/main" id="{5C70A46A-79E1-164B-0A84-B4CD757602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989594"/>
            <a:ext cx="2876550" cy="2876550"/>
          </a:xfrm>
          <a:prstGeom prst="rect">
            <a:avLst/>
          </a:prstGeom>
        </p:spPr>
      </p:pic>
    </p:spTree>
    <p:extLst>
      <p:ext uri="{BB962C8B-B14F-4D97-AF65-F5344CB8AC3E}">
        <p14:creationId xmlns:p14="http://schemas.microsoft.com/office/powerpoint/2010/main" val="62560170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FC80-1B4C-458F-BACC-1D8482EE81D8}"/>
              </a:ext>
            </a:extLst>
          </p:cNvPr>
          <p:cNvSpPr>
            <a:spLocks noGrp="1"/>
          </p:cNvSpPr>
          <p:nvPr>
            <p:ph type="title"/>
          </p:nvPr>
        </p:nvSpPr>
        <p:spPr>
          <a:xfrm>
            <a:off x="457200" y="685800"/>
            <a:ext cx="8229600" cy="762000"/>
          </a:xfrm>
        </p:spPr>
        <p:txBody>
          <a:bodyPr/>
          <a:lstStyle/>
          <a:p>
            <a:r>
              <a:rPr lang="en-US" b="1" dirty="0"/>
              <a:t>A Better Repository!</a:t>
            </a:r>
          </a:p>
        </p:txBody>
      </p:sp>
      <p:sp>
        <p:nvSpPr>
          <p:cNvPr id="3" name="Content Placeholder 2">
            <a:extLst>
              <a:ext uri="{FF2B5EF4-FFF2-40B4-BE49-F238E27FC236}">
                <a16:creationId xmlns:a16="http://schemas.microsoft.com/office/drawing/2014/main" id="{7FA8E490-1FB1-44A2-A08A-9AD1A5A16C38}"/>
              </a:ext>
            </a:extLst>
          </p:cNvPr>
          <p:cNvSpPr>
            <a:spLocks noGrp="1"/>
          </p:cNvSpPr>
          <p:nvPr>
            <p:ph idx="1"/>
          </p:nvPr>
        </p:nvSpPr>
        <p:spPr>
          <a:xfrm>
            <a:off x="457200" y="1828800"/>
            <a:ext cx="5867400" cy="4724400"/>
          </a:xfrm>
        </p:spPr>
        <p:txBody>
          <a:bodyPr>
            <a:normAutofit lnSpcReduction="10000"/>
          </a:bodyPr>
          <a:lstStyle/>
          <a:p>
            <a:r>
              <a:rPr lang="en-US" dirty="0"/>
              <a:t>Better than a perishable treasure-chest</a:t>
            </a:r>
          </a:p>
          <a:p>
            <a:r>
              <a:rPr lang="en-US" b="1" dirty="0"/>
              <a:t>2 Cor. 3:3 </a:t>
            </a:r>
            <a:r>
              <a:rPr lang="en-US" dirty="0"/>
              <a:t>– “And you show that you are a letter from Christ delivered by us, written not with ink but with the Spirit of the living God, not on tablets of stone but on tablets of human hearts.”</a:t>
            </a:r>
          </a:p>
          <a:p>
            <a:r>
              <a:rPr lang="en-US" b="1" dirty="0"/>
              <a:t>Jer. 31:33 </a:t>
            </a:r>
            <a:r>
              <a:rPr lang="en-US" dirty="0"/>
              <a:t>– “I will put my law within them, and I will write it on their hearts.”</a:t>
            </a:r>
          </a:p>
          <a:p>
            <a:pPr marL="109728" indent="0">
              <a:buNone/>
            </a:pPr>
            <a:endParaRPr lang="en-US" dirty="0"/>
          </a:p>
        </p:txBody>
      </p:sp>
      <p:pic>
        <p:nvPicPr>
          <p:cNvPr id="5" name="Picture 4" descr="A picture containing hanger, necklet&#10;&#10;Description automatically generated">
            <a:extLst>
              <a:ext uri="{FF2B5EF4-FFF2-40B4-BE49-F238E27FC236}">
                <a16:creationId xmlns:a16="http://schemas.microsoft.com/office/drawing/2014/main" id="{86614403-600B-4EE2-8C04-6E61D2C0C7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2362200"/>
            <a:ext cx="2329910" cy="2895600"/>
          </a:xfrm>
          <a:prstGeom prst="rect">
            <a:avLst/>
          </a:prstGeom>
        </p:spPr>
      </p:pic>
    </p:spTree>
    <p:extLst>
      <p:ext uri="{BB962C8B-B14F-4D97-AF65-F5344CB8AC3E}">
        <p14:creationId xmlns:p14="http://schemas.microsoft.com/office/powerpoint/2010/main" val="6461664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73E9-EF6D-404A-8C7B-424E1A333D4A}"/>
              </a:ext>
            </a:extLst>
          </p:cNvPr>
          <p:cNvSpPr>
            <a:spLocks noGrp="1"/>
          </p:cNvSpPr>
          <p:nvPr>
            <p:ph type="title"/>
          </p:nvPr>
        </p:nvSpPr>
        <p:spPr>
          <a:xfrm>
            <a:off x="304800" y="609600"/>
            <a:ext cx="8229600" cy="1066800"/>
          </a:xfrm>
        </p:spPr>
        <p:txBody>
          <a:bodyPr/>
          <a:lstStyle/>
          <a:p>
            <a:r>
              <a:rPr lang="en-US" b="1" dirty="0"/>
              <a:t>Deposit for Safe-Keeping</a:t>
            </a:r>
          </a:p>
        </p:txBody>
      </p:sp>
      <p:sp>
        <p:nvSpPr>
          <p:cNvPr id="4" name="Content Placeholder 3">
            <a:extLst>
              <a:ext uri="{FF2B5EF4-FFF2-40B4-BE49-F238E27FC236}">
                <a16:creationId xmlns:a16="http://schemas.microsoft.com/office/drawing/2014/main" id="{E0D3BC19-1B1A-4312-B2EF-EC6FD2C0C0BC}"/>
              </a:ext>
            </a:extLst>
          </p:cNvPr>
          <p:cNvSpPr>
            <a:spLocks noGrp="1"/>
          </p:cNvSpPr>
          <p:nvPr>
            <p:ph idx="1"/>
          </p:nvPr>
        </p:nvSpPr>
        <p:spPr>
          <a:xfrm>
            <a:off x="304800" y="1905000"/>
            <a:ext cx="4953000" cy="4876800"/>
          </a:xfrm>
        </p:spPr>
        <p:txBody>
          <a:bodyPr/>
          <a:lstStyle/>
          <a:p>
            <a:r>
              <a:rPr lang="en-US" b="1" dirty="0"/>
              <a:t>Psalm 119:11 </a:t>
            </a:r>
            <a:r>
              <a:rPr lang="en-US" dirty="0"/>
              <a:t>– “I have stored up your word in my heart, that I might not sin against you.”</a:t>
            </a:r>
          </a:p>
          <a:p>
            <a:r>
              <a:rPr lang="en-US" b="1" dirty="0"/>
              <a:t>2 Cor. 4:7 </a:t>
            </a:r>
            <a:r>
              <a:rPr lang="en-US" dirty="0"/>
              <a:t>– “But we have this treasure in jars of clay, to show that the surpassing power belongs to God and not to us.”</a:t>
            </a:r>
          </a:p>
        </p:txBody>
      </p:sp>
      <p:pic>
        <p:nvPicPr>
          <p:cNvPr id="5" name="Picture 4">
            <a:extLst>
              <a:ext uri="{FF2B5EF4-FFF2-40B4-BE49-F238E27FC236}">
                <a16:creationId xmlns:a16="http://schemas.microsoft.com/office/drawing/2014/main" id="{9CB04E6C-3226-45B7-AEB9-398DFCF25EB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514600"/>
            <a:ext cx="3250933" cy="2667000"/>
          </a:xfrm>
          <a:prstGeom prst="rect">
            <a:avLst/>
          </a:prstGeom>
          <a:noFill/>
          <a:ln>
            <a:noFill/>
          </a:ln>
        </p:spPr>
      </p:pic>
    </p:spTree>
    <p:extLst>
      <p:ext uri="{BB962C8B-B14F-4D97-AF65-F5344CB8AC3E}">
        <p14:creationId xmlns:p14="http://schemas.microsoft.com/office/powerpoint/2010/main" val="2044038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305800" cy="1371600"/>
          </a:xfrm>
        </p:spPr>
        <p:txBody>
          <a:bodyPr>
            <a:normAutofit/>
          </a:bodyPr>
          <a:lstStyle/>
          <a:p>
            <a:r>
              <a:rPr lang="en-US" b="1" dirty="0"/>
              <a:t>A single message… aimed at your heart</a:t>
            </a:r>
          </a:p>
        </p:txBody>
      </p:sp>
      <p:sp>
        <p:nvSpPr>
          <p:cNvPr id="3" name="Content Placeholder 2"/>
          <p:cNvSpPr>
            <a:spLocks noGrp="1"/>
          </p:cNvSpPr>
          <p:nvPr>
            <p:ph idx="1"/>
          </p:nvPr>
        </p:nvSpPr>
        <p:spPr>
          <a:xfrm>
            <a:off x="304800" y="2286000"/>
            <a:ext cx="4572000" cy="4191000"/>
          </a:xfrm>
        </p:spPr>
        <p:txBody>
          <a:bodyPr>
            <a:normAutofit/>
          </a:bodyPr>
          <a:lstStyle/>
          <a:p>
            <a:r>
              <a:rPr lang="en-US" dirty="0"/>
              <a:t>The “gospel” (= good news) of Jesus Christ</a:t>
            </a:r>
          </a:p>
          <a:p>
            <a:pPr lvl="1"/>
            <a:r>
              <a:rPr lang="en-US" b="1" dirty="0">
                <a:solidFill>
                  <a:srgbClr val="AF4205"/>
                </a:solidFill>
              </a:rPr>
              <a:t>Lost in sin</a:t>
            </a:r>
          </a:p>
          <a:p>
            <a:pPr lvl="1"/>
            <a:r>
              <a:rPr lang="en-US" b="1" dirty="0">
                <a:solidFill>
                  <a:srgbClr val="AF4205"/>
                </a:solidFill>
              </a:rPr>
              <a:t>Saved by God’s grace</a:t>
            </a:r>
          </a:p>
          <a:p>
            <a:pPr lvl="1"/>
            <a:r>
              <a:rPr lang="en-US" b="1" dirty="0">
                <a:solidFill>
                  <a:srgbClr val="AF4205"/>
                </a:solidFill>
              </a:rPr>
              <a:t>Accessed by obedient faith</a:t>
            </a:r>
          </a:p>
          <a:p>
            <a:r>
              <a:rPr lang="en-US" dirty="0"/>
              <a:t>Opportunity for eternal life with God!</a:t>
            </a:r>
          </a:p>
          <a:p>
            <a:r>
              <a:rPr lang="en-US" dirty="0"/>
              <a:t>Moved by </a:t>
            </a:r>
            <a:r>
              <a:rPr lang="en-US" b="1" dirty="0"/>
              <a:t>love</a:t>
            </a:r>
            <a:r>
              <a:rPr lang="en-US" dirty="0"/>
              <a:t>… </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67145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305800" cy="1371600"/>
          </a:xfrm>
        </p:spPr>
        <p:txBody>
          <a:bodyPr>
            <a:normAutofit/>
          </a:bodyPr>
          <a:lstStyle/>
          <a:p>
            <a:r>
              <a:rPr lang="en-US" b="1" dirty="0"/>
              <a:t>God wants a covenant relationship with YOU!</a:t>
            </a:r>
          </a:p>
        </p:txBody>
      </p:sp>
      <p:sp>
        <p:nvSpPr>
          <p:cNvPr id="3" name="Content Placeholder 2"/>
          <p:cNvSpPr>
            <a:spLocks noGrp="1"/>
          </p:cNvSpPr>
          <p:nvPr>
            <p:ph idx="1"/>
          </p:nvPr>
        </p:nvSpPr>
        <p:spPr>
          <a:xfrm>
            <a:off x="304800" y="2286000"/>
            <a:ext cx="4572000" cy="4191000"/>
          </a:xfrm>
        </p:spPr>
        <p:txBody>
          <a:bodyPr>
            <a:normAutofit/>
          </a:bodyPr>
          <a:lstStyle/>
          <a:p>
            <a:pPr marL="109728" indent="0">
              <a:buNone/>
            </a:pPr>
            <a:r>
              <a:rPr lang="en-US" b="1" dirty="0"/>
              <a:t>John 3:16 </a:t>
            </a:r>
            <a:r>
              <a:rPr lang="en-US" dirty="0"/>
              <a:t>– “For God so loved the world that he gave his only Son, that whoever believes in him should not perish but have eternal life.”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79349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CIM\110___08\IMG_15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040144"/>
      </p:ext>
    </p:extLst>
  </p:cSld>
  <p:clrMapOvr>
    <a:masterClrMapping/>
  </p:clrMapOvr>
  <p:transition spd="slow">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305800" cy="1371600"/>
          </a:xfrm>
        </p:spPr>
        <p:txBody>
          <a:bodyPr>
            <a:normAutofit/>
          </a:bodyPr>
          <a:lstStyle/>
          <a:p>
            <a:r>
              <a:rPr lang="en-US" b="1" dirty="0"/>
              <a:t>Salvation is “in Christ”</a:t>
            </a:r>
          </a:p>
        </p:txBody>
      </p:sp>
      <p:sp>
        <p:nvSpPr>
          <p:cNvPr id="3" name="Content Placeholder 2"/>
          <p:cNvSpPr>
            <a:spLocks noGrp="1"/>
          </p:cNvSpPr>
          <p:nvPr>
            <p:ph idx="1"/>
          </p:nvPr>
        </p:nvSpPr>
        <p:spPr>
          <a:xfrm>
            <a:off x="304800" y="2286000"/>
            <a:ext cx="4572000" cy="4191000"/>
          </a:xfrm>
        </p:spPr>
        <p:txBody>
          <a:bodyPr>
            <a:normAutofit/>
          </a:bodyPr>
          <a:lstStyle/>
          <a:p>
            <a:pPr marL="109728" indent="0">
              <a:buNone/>
            </a:pPr>
            <a:r>
              <a:rPr lang="en-US" b="1" dirty="0"/>
              <a:t>Galatians 3:26-27</a:t>
            </a:r>
            <a:r>
              <a:rPr lang="en-US" dirty="0"/>
              <a:t>– “For in Christ Jesus you are all sons of God, through faith.  For as many of you as were baptized into Christ have put on Christ.”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199" y="2362200"/>
            <a:ext cx="351125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7103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CIM\110___08\IMG_15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963568"/>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9" name="Picture 3" descr="D:\DCIM\110___08\IMG_15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827392"/>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146" name="Picture 2" descr="C:\Users\Mike\Pictures\110___08\IMG_15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133321"/>
      </p:ext>
    </p:extLst>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ke\Pictures\110___08\IMG_15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05597"/>
      </p:ext>
    </p:extLst>
  </p:cSld>
  <p:clrMapOvr>
    <a:masterClrMapping/>
  </p:clrMapOvr>
  <p:transition spd="slow">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604</TotalTime>
  <Words>1470</Words>
  <Application>Microsoft Office PowerPoint</Application>
  <PresentationFormat>On-screen Show (4:3)</PresentationFormat>
  <Paragraphs>88</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Algerian</vt:lpstr>
      <vt:lpstr>Georgia</vt:lpstr>
      <vt:lpstr>Trebuchet MS</vt:lpstr>
      <vt:lpstr>Wingdings 2</vt:lpstr>
      <vt:lpstr>Urban</vt:lpstr>
      <vt:lpstr>PowerPoint Presentation</vt:lpstr>
      <vt:lpstr>Some things I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Competing Narratives</vt:lpstr>
      <vt:lpstr>PowerPoint Presentation</vt:lpstr>
      <vt:lpstr>A Popular Skeptic</vt:lpstr>
      <vt:lpstr>At the heart of the issue</vt:lpstr>
      <vt:lpstr>The Integrity of the Process</vt:lpstr>
      <vt:lpstr>Eyewitness Testimony</vt:lpstr>
      <vt:lpstr>Resistance Could be Intense</vt:lpstr>
      <vt:lpstr>Resistance Could be Intense</vt:lpstr>
      <vt:lpstr>Testing Genuine vs. Counterfeit Prophets</vt:lpstr>
      <vt:lpstr>Cross Verification </vt:lpstr>
      <vt:lpstr>Cross Verification </vt:lpstr>
      <vt:lpstr>From the very beginning…</vt:lpstr>
      <vt:lpstr>The core message did not change</vt:lpstr>
      <vt:lpstr>Early manuscript discoveries…</vt:lpstr>
      <vt:lpstr>One Book</vt:lpstr>
      <vt:lpstr>Down through the ages</vt:lpstr>
      <vt:lpstr>PowerPoint Presentation</vt:lpstr>
      <vt:lpstr>PowerPoint Presentation</vt:lpstr>
      <vt:lpstr>PowerPoint Presentation</vt:lpstr>
      <vt:lpstr>PowerPoint Presentation</vt:lpstr>
      <vt:lpstr>One Book… many translations</vt:lpstr>
      <vt:lpstr>The Undisputed Best Seller</vt:lpstr>
      <vt:lpstr>Deposit for Safe-Keeping</vt:lpstr>
      <vt:lpstr>A Better Repository!</vt:lpstr>
      <vt:lpstr>Deposit for Safe-Keeping</vt:lpstr>
      <vt:lpstr>A single message… aimed at your heart</vt:lpstr>
      <vt:lpstr>God wants a covenant relationship with YOU!</vt:lpstr>
      <vt:lpstr>Salvation is “in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Mike Wilson</cp:lastModifiedBy>
  <cp:revision>37</cp:revision>
  <cp:lastPrinted>2020-03-05T18:58:01Z</cp:lastPrinted>
  <dcterms:created xsi:type="dcterms:W3CDTF">2018-09-10T18:39:43Z</dcterms:created>
  <dcterms:modified xsi:type="dcterms:W3CDTF">2022-11-17T17:48:24Z</dcterms:modified>
</cp:coreProperties>
</file>