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10"/>
  </p:notesMasterIdLst>
  <p:sldIdLst>
    <p:sldId id="259" r:id="rId5"/>
    <p:sldId id="256" r:id="rId6"/>
    <p:sldId id="257" r:id="rId7"/>
    <p:sldId id="258" r:id="rId8"/>
    <p:sldId id="260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0CF097-5BFB-4FF6-870B-18711BBCC5B9}" v="42" dt="2020-07-02T00:31:04.273"/>
    <p1510:client id="{DBA19093-46DB-4833-A64A-40726B7907C2}" v="6" dt="2020-07-02T00:52:03.9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68554" autoAdjust="0"/>
  </p:normalViewPr>
  <p:slideViewPr>
    <p:cSldViewPr snapToGrid="0">
      <p:cViewPr varScale="1">
        <p:scale>
          <a:sx n="61" d="100"/>
          <a:sy n="61" d="100"/>
        </p:scale>
        <p:origin x="169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C0E716-D6B3-4347-8B98-2A5E732A8AF0}" type="datetimeFigureOut">
              <a:rPr lang="en-US" smtClean="0"/>
              <a:t>7/1/2020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B4FA3A-4312-4018-856E-F2507890CF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412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4FA3A-4312-4018-856E-F2507890CF5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597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4FA3A-4312-4018-856E-F2507890CF5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1865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endParaRPr lang="en-US" sz="8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B4FA3A-4312-4018-856E-F2507890CF5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54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7/1/2020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7/1/2020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7/1/2020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hyperlink" Target="http://www.biblegateway.com/passage/?search=Philippians%204&amp;version=NASB#fen-NASB-29456i" TargetMode="External"/><Relationship Id="rId5" Type="http://schemas.openxmlformats.org/officeDocument/2006/relationships/hyperlink" Target="http://www.biblegateway.com/passage/?search=Philippians%204&amp;version=NASB#fen-NASB-29454h" TargetMode="External"/><Relationship Id="rId4" Type="http://schemas.openxmlformats.org/officeDocument/2006/relationships/hyperlink" Target="http://www.biblegateway.com/passage/?search=Philippians%204&amp;version=NASB#fen-NASB-29454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01622-E2B5-41D5-8211-B5366F198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Life’s 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8AED7-88B0-463F-AF26-057095091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Social and political unrest</a:t>
            </a:r>
          </a:p>
          <a:p>
            <a:r>
              <a:rPr lang="en-US" sz="3000" dirty="0"/>
              <a:t>Job loss</a:t>
            </a:r>
          </a:p>
          <a:p>
            <a:r>
              <a:rPr lang="en-US" sz="3000" dirty="0"/>
              <a:t>Uncertain financial markets</a:t>
            </a:r>
          </a:p>
          <a:p>
            <a:r>
              <a:rPr lang="en-US" sz="3000" dirty="0"/>
              <a:t>World-wide pandemic</a:t>
            </a:r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1036A17B-4C22-4F53-A05D-A8E5912FE7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901664"/>
      </p:ext>
    </p:extLst>
  </p:cSld>
  <p:clrMapOvr>
    <a:masterClrMapping/>
  </p:clrMapOvr>
  <p:transition spd="slow" advTm="14347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5513E21-21B0-48DB-8CF1-35E43B33A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2CF89A-D2C1-4CBD-934F-AF9D9F8A02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0000"/>
          </a:blip>
          <a:srcRect t="10760" r="-1" b="4968"/>
          <a:stretch/>
        </p:blipFill>
        <p:spPr>
          <a:xfrm>
            <a:off x="20" y="10"/>
            <a:ext cx="12191675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071619-71DD-4846-BDA1-0A2B1B94B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6636" y="992221"/>
            <a:ext cx="6247308" cy="4873558"/>
          </a:xfrm>
        </p:spPr>
        <p:txBody>
          <a:bodyPr anchor="ctr">
            <a:normAutofit/>
          </a:bodyPr>
          <a:lstStyle/>
          <a:p>
            <a:r>
              <a:rPr lang="en-US" sz="4800"/>
              <a:t>Key lesson: Complaining comes from forgetting what we have.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55842F-F35D-40ED-B67C-2F6F1A02C3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8056" y="996610"/>
            <a:ext cx="3363901" cy="4864780"/>
          </a:xfrm>
        </p:spPr>
        <p:txBody>
          <a:bodyPr anchor="ctr">
            <a:normAutofit/>
          </a:bodyPr>
          <a:lstStyle/>
          <a:p>
            <a:pPr algn="r"/>
            <a:endParaRPr lang="en-US" sz="200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80B8A35-DEA7-4D43-9DF8-90B4681D0F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1600200"/>
            <a:ext cx="0" cy="3657600"/>
          </a:xfrm>
          <a:prstGeom prst="line">
            <a:avLst/>
          </a:prstGeom>
          <a:ln w="31750">
            <a:solidFill>
              <a:schemeClr val="tx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065862E1-43B8-4D40-8418-B29369AB07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3609032"/>
            <a:ext cx="4331956" cy="324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902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56679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01622-E2B5-41D5-8211-B5366F198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Num. 11:5, 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8AED7-88B0-463F-AF26-057095091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i="1" dirty="0"/>
              <a:t>5 We remember the fish we ate in Egypt that cost nothing, the cucumbers, the melons, the leeks, the onions, and the garlic. 6 But now our strength is dried up, and there is nothing at all but this manna to look at” (Num. 11:5,6)</a:t>
            </a:r>
            <a:endParaRPr lang="en-US" sz="3000" b="1" i="1" dirty="0"/>
          </a:p>
          <a:p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8497B496-697E-409A-867E-59348BB69F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50926" y="3752193"/>
            <a:ext cx="4141074" cy="310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05936"/>
      </p:ext>
    </p:extLst>
  </p:cSld>
  <p:clrMapOvr>
    <a:masterClrMapping/>
  </p:clrMapOvr>
  <p:transition spd="slow" advTm="56499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C4421-1D36-4328-932D-35BC02C9A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Phil. 4:11-13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8604B-0E61-4D13-99EB-7F9136944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i="1" baseline="30000" dirty="0"/>
              <a:t>“</a:t>
            </a:r>
            <a:r>
              <a:rPr lang="en-US" sz="2600" b="1" i="1" baseline="30000" dirty="0"/>
              <a:t>11</a:t>
            </a:r>
            <a:r>
              <a:rPr lang="en-US" sz="2600" b="1" i="1" dirty="0"/>
              <a:t> Not that I speak </a:t>
            </a:r>
            <a:r>
              <a:rPr lang="en-US" sz="2600" b="1" i="1" baseline="30000" dirty="0"/>
              <a:t>[</a:t>
            </a:r>
            <a:r>
              <a:rPr lang="en-US" sz="2600" b="1" i="1" u="sng" baseline="30000" dirty="0">
                <a:hlinkClick r:id="rId4" tooltip="See footnote g"/>
              </a:rPr>
              <a:t>g</a:t>
            </a:r>
            <a:r>
              <a:rPr lang="en-US" sz="2600" b="1" i="1" baseline="30000" dirty="0"/>
              <a:t>]</a:t>
            </a:r>
            <a:r>
              <a:rPr lang="en-US" sz="2600" b="1" i="1" dirty="0"/>
              <a:t>from want, for I have learned to be </a:t>
            </a:r>
            <a:r>
              <a:rPr lang="en-US" sz="2600" b="1" i="1" baseline="30000" dirty="0"/>
              <a:t>[</a:t>
            </a:r>
            <a:r>
              <a:rPr lang="en-US" sz="2600" b="1" i="1" u="sng" baseline="30000" dirty="0">
                <a:hlinkClick r:id="rId5" tooltip="See footnote h"/>
              </a:rPr>
              <a:t>h</a:t>
            </a:r>
            <a:r>
              <a:rPr lang="en-US" sz="2600" b="1" i="1" baseline="30000" dirty="0"/>
              <a:t>]</a:t>
            </a:r>
            <a:r>
              <a:rPr lang="en-US" sz="2600" b="1" i="1" dirty="0"/>
              <a:t>content in whatever circumstances I am. </a:t>
            </a:r>
          </a:p>
          <a:p>
            <a:r>
              <a:rPr lang="en-US" sz="2600" b="1" i="1" baseline="30000" dirty="0"/>
              <a:t>12</a:t>
            </a:r>
            <a:r>
              <a:rPr lang="en-US" sz="2600" b="1" i="1" dirty="0"/>
              <a:t> I know how to get along with humble means, and I also know how to live in prosperity; in any and every circumstance I have learned the secret of being filled and going hungry, both of having abundance and suffering need.</a:t>
            </a:r>
          </a:p>
          <a:p>
            <a:r>
              <a:rPr lang="en-US" sz="2600" b="1" i="1" dirty="0"/>
              <a:t> </a:t>
            </a:r>
            <a:r>
              <a:rPr lang="en-US" sz="2600" b="1" i="1" baseline="30000" dirty="0"/>
              <a:t>13</a:t>
            </a:r>
            <a:r>
              <a:rPr lang="en-US" sz="2600" b="1" i="1" dirty="0"/>
              <a:t> I can do all things </a:t>
            </a:r>
            <a:r>
              <a:rPr lang="en-US" sz="2600" b="1" i="1" baseline="30000" dirty="0"/>
              <a:t>[</a:t>
            </a:r>
            <a:r>
              <a:rPr lang="en-US" sz="2600" b="1" i="1" u="sng" baseline="30000" dirty="0" err="1">
                <a:hlinkClick r:id="rId6" tooltip="See footnote i"/>
              </a:rPr>
              <a:t>i</a:t>
            </a:r>
            <a:r>
              <a:rPr lang="en-US" sz="2600" b="1" i="1" baseline="30000" dirty="0"/>
              <a:t>]</a:t>
            </a:r>
            <a:r>
              <a:rPr lang="en-US" sz="2600" b="1" i="1" dirty="0"/>
              <a:t>through Him who strengthens me” (Phil 4:11-13).</a:t>
            </a:r>
          </a:p>
          <a:p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662C0249-AAA3-460F-A68A-A615F3F3FC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77237"/>
      </p:ext>
    </p:extLst>
  </p:cSld>
  <p:clrMapOvr>
    <a:masterClrMapping/>
  </p:clrMapOvr>
  <p:transition spd="slow" advTm="120112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01622-E2B5-41D5-8211-B5366F198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God’s plan of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78AED7-88B0-463F-AF26-0570950919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3000" dirty="0"/>
              <a:t>Hearing and believing </a:t>
            </a:r>
            <a:r>
              <a:rPr lang="en-US" sz="3000" b="1" dirty="0"/>
              <a:t>(Rom 10:17).</a:t>
            </a:r>
          </a:p>
          <a:p>
            <a:r>
              <a:rPr lang="en-US" sz="3000" dirty="0"/>
              <a:t>Repenting of sin </a:t>
            </a:r>
            <a:r>
              <a:rPr lang="en-US" sz="3000" b="1" dirty="0"/>
              <a:t>(</a:t>
            </a:r>
            <a:r>
              <a:rPr lang="en-US" sz="3000" b="1" dirty="0" err="1"/>
              <a:t>Luk</a:t>
            </a:r>
            <a:r>
              <a:rPr lang="en-US" sz="3000" b="1" dirty="0"/>
              <a:t> 13:3).  </a:t>
            </a:r>
          </a:p>
          <a:p>
            <a:r>
              <a:rPr lang="en-US" sz="3000" dirty="0"/>
              <a:t>Confessing Jesus </a:t>
            </a:r>
            <a:r>
              <a:rPr lang="en-US" sz="3000" b="1" dirty="0"/>
              <a:t>(Rom 10:10).</a:t>
            </a:r>
            <a:r>
              <a:rPr lang="en-US" sz="3000" dirty="0"/>
              <a:t> </a:t>
            </a:r>
            <a:endParaRPr lang="en-US" sz="3000" b="1" dirty="0"/>
          </a:p>
          <a:p>
            <a:r>
              <a:rPr lang="en-US" sz="3000" dirty="0"/>
              <a:t>Being baptized </a:t>
            </a:r>
            <a:r>
              <a:rPr lang="en-US" sz="3000" b="1" dirty="0"/>
              <a:t>(Acts 2:38)</a:t>
            </a:r>
          </a:p>
          <a:p>
            <a:r>
              <a:rPr lang="en-US" sz="3000" dirty="0"/>
              <a:t>Living faithfully </a:t>
            </a:r>
            <a:r>
              <a:rPr lang="en-US" sz="3000" b="1" dirty="0"/>
              <a:t>(Rev 2:10).</a:t>
            </a:r>
            <a:r>
              <a:rPr lang="en-US" sz="3000" dirty="0"/>
              <a:t>  </a:t>
            </a:r>
            <a:endParaRPr lang="en-US" sz="3000" b="1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FB74DD4B-5664-4D36-BEB7-2DC6015D4E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91184" y="3407387"/>
            <a:ext cx="4600815" cy="345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26613"/>
      </p:ext>
    </p:extLst>
  </p:cSld>
  <p:clrMapOvr>
    <a:masterClrMapping/>
  </p:clrMapOvr>
  <p:transition spd="slow" advTm="50577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DDA610A3715140A74918B949CA049A" ma:contentTypeVersion="15" ma:contentTypeDescription="Create a new document." ma:contentTypeScope="" ma:versionID="48abde66d01793cc052a1b74a979259a">
  <xsd:schema xmlns:xsd="http://www.w3.org/2001/XMLSchema" xmlns:xs="http://www.w3.org/2001/XMLSchema" xmlns:p="http://schemas.microsoft.com/office/2006/metadata/properties" xmlns:ns1="http://schemas.microsoft.com/sharepoint/v3" xmlns:ns3="63c9f8d4-d717-41db-b030-51f2cdb89d5f" xmlns:ns4="1269dc27-292a-4d8d-8b1a-cff5b0684b08" targetNamespace="http://schemas.microsoft.com/office/2006/metadata/properties" ma:root="true" ma:fieldsID="2941bc1771cae24f99e99d8cd7e35817" ns1:_="" ns3:_="" ns4:_="">
    <xsd:import namespace="http://schemas.microsoft.com/sharepoint/v3"/>
    <xsd:import namespace="63c9f8d4-d717-41db-b030-51f2cdb89d5f"/>
    <xsd:import namespace="1269dc27-292a-4d8d-8b1a-cff5b0684b08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1:_ip_UnifiedCompliancePolicyProperties" minOccurs="0"/>
                <xsd:element ref="ns1:_ip_UnifiedCompliancePolicyUIAction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description="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c9f8d4-d717-41db-b030-51f2cdb89d5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69dc27-292a-4d8d-8b1a-cff5b0684b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6208BD04-9707-4FB5-A939-C0FA11E96D6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F32C4B8-7794-4F19-9BC4-2A78335A963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3c9f8d4-d717-41db-b030-51f2cdb89d5f"/>
    <ds:schemaRef ds:uri="1269dc27-292a-4d8d-8b1a-cff5b0684b0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57E2F6A-A8DA-4B4F-9D9A-F78D2D52E325}">
  <ds:schemaRefs>
    <ds:schemaRef ds:uri="http://purl.org/dc/terms/"/>
    <ds:schemaRef ds:uri="63c9f8d4-d717-41db-b030-51f2cdb89d5f"/>
    <ds:schemaRef ds:uri="1269dc27-292a-4d8d-8b1a-cff5b0684b08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221</Words>
  <Application>Microsoft Office PowerPoint</Application>
  <PresentationFormat>Widescreen</PresentationFormat>
  <Paragraphs>21</Paragraphs>
  <Slides>5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Gill Sans MT</vt:lpstr>
      <vt:lpstr>Gallery</vt:lpstr>
      <vt:lpstr>Life’s challenges</vt:lpstr>
      <vt:lpstr>Key lesson: Complaining comes from forgetting what we have. </vt:lpstr>
      <vt:lpstr>Num. 11:5, 6</vt:lpstr>
      <vt:lpstr>Phil. 4:11-13</vt:lpstr>
      <vt:lpstr>God’s plan of salvation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Life’s challenges</dc:title>
  <dc:creator>Joel B. Thornton</dc:creator>
  <cp:lastModifiedBy>Joel B. Thornton</cp:lastModifiedBy>
  <cp:revision>1</cp:revision>
  <dcterms:created xsi:type="dcterms:W3CDTF">2020-07-01T23:46:43Z</dcterms:created>
  <dcterms:modified xsi:type="dcterms:W3CDTF">2020-07-02T00:53:07Z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0x01010074DDA610A3715140A74918B949CA049A</vt:lpwstr>
  </property>
</Properties>
</file>