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31" r:id="rId2"/>
    <p:sldId id="337" r:id="rId3"/>
    <p:sldId id="387" r:id="rId4"/>
    <p:sldId id="389" r:id="rId5"/>
    <p:sldId id="382" r:id="rId6"/>
    <p:sldId id="357" r:id="rId7"/>
    <p:sldId id="355" r:id="rId8"/>
    <p:sldId id="356" r:id="rId9"/>
    <p:sldId id="358" r:id="rId10"/>
    <p:sldId id="359" r:id="rId11"/>
    <p:sldId id="360" r:id="rId12"/>
    <p:sldId id="361" r:id="rId13"/>
    <p:sldId id="363" r:id="rId14"/>
    <p:sldId id="364" r:id="rId15"/>
    <p:sldId id="365" r:id="rId16"/>
    <p:sldId id="366" r:id="rId17"/>
    <p:sldId id="367" r:id="rId18"/>
    <p:sldId id="368" r:id="rId19"/>
    <p:sldId id="369" r:id="rId20"/>
    <p:sldId id="370" r:id="rId21"/>
    <p:sldId id="381" r:id="rId22"/>
  </p:sldIdLst>
  <p:sldSz cx="9144000" cy="6858000" type="screen4x3"/>
  <p:notesSz cx="6858000" cy="9144000"/>
  <p:defaultTextStyle>
    <a:defPPr>
      <a:defRPr lang="en-US"/>
    </a:defPPr>
    <a:lvl1pPr algn="l" rtl="0" eaLnBrk="0" fontAlgn="base" hangingPunct="0">
      <a:spcBef>
        <a:spcPct val="0"/>
      </a:spcBef>
      <a:spcAft>
        <a:spcPct val="0"/>
      </a:spcAft>
      <a:defRPr sz="2000" b="1" u="sng" kern="1200">
        <a:solidFill>
          <a:schemeClr val="tx1"/>
        </a:solidFill>
        <a:latin typeface="Arial" charset="0"/>
        <a:ea typeface="+mn-ea"/>
        <a:cs typeface="+mn-cs"/>
      </a:defRPr>
    </a:lvl1pPr>
    <a:lvl2pPr marL="457200" algn="l" rtl="0" eaLnBrk="0" fontAlgn="base" hangingPunct="0">
      <a:spcBef>
        <a:spcPct val="0"/>
      </a:spcBef>
      <a:spcAft>
        <a:spcPct val="0"/>
      </a:spcAft>
      <a:defRPr sz="2000" b="1" u="sng" kern="1200">
        <a:solidFill>
          <a:schemeClr val="tx1"/>
        </a:solidFill>
        <a:latin typeface="Arial" charset="0"/>
        <a:ea typeface="+mn-ea"/>
        <a:cs typeface="+mn-cs"/>
      </a:defRPr>
    </a:lvl2pPr>
    <a:lvl3pPr marL="914400" algn="l" rtl="0" eaLnBrk="0" fontAlgn="base" hangingPunct="0">
      <a:spcBef>
        <a:spcPct val="0"/>
      </a:spcBef>
      <a:spcAft>
        <a:spcPct val="0"/>
      </a:spcAft>
      <a:defRPr sz="2000" b="1" u="sng" kern="1200">
        <a:solidFill>
          <a:schemeClr val="tx1"/>
        </a:solidFill>
        <a:latin typeface="Arial" charset="0"/>
        <a:ea typeface="+mn-ea"/>
        <a:cs typeface="+mn-cs"/>
      </a:defRPr>
    </a:lvl3pPr>
    <a:lvl4pPr marL="1371600" algn="l" rtl="0" eaLnBrk="0" fontAlgn="base" hangingPunct="0">
      <a:spcBef>
        <a:spcPct val="0"/>
      </a:spcBef>
      <a:spcAft>
        <a:spcPct val="0"/>
      </a:spcAft>
      <a:defRPr sz="2000" b="1" u="sng" kern="1200">
        <a:solidFill>
          <a:schemeClr val="tx1"/>
        </a:solidFill>
        <a:latin typeface="Arial" charset="0"/>
        <a:ea typeface="+mn-ea"/>
        <a:cs typeface="+mn-cs"/>
      </a:defRPr>
    </a:lvl4pPr>
    <a:lvl5pPr marL="1828800" algn="l" rtl="0" eaLnBrk="0" fontAlgn="base" hangingPunct="0">
      <a:spcBef>
        <a:spcPct val="0"/>
      </a:spcBef>
      <a:spcAft>
        <a:spcPct val="0"/>
      </a:spcAft>
      <a:defRPr sz="2000" b="1" u="sng" kern="1200">
        <a:solidFill>
          <a:schemeClr val="tx1"/>
        </a:solidFill>
        <a:latin typeface="Arial" charset="0"/>
        <a:ea typeface="+mn-ea"/>
        <a:cs typeface="+mn-cs"/>
      </a:defRPr>
    </a:lvl5pPr>
    <a:lvl6pPr marL="2286000" algn="l" defTabSz="914400" rtl="0" eaLnBrk="1" latinLnBrk="0" hangingPunct="1">
      <a:defRPr sz="2000" b="1" u="sng" kern="1200">
        <a:solidFill>
          <a:schemeClr val="tx1"/>
        </a:solidFill>
        <a:latin typeface="Arial" charset="0"/>
        <a:ea typeface="+mn-ea"/>
        <a:cs typeface="+mn-cs"/>
      </a:defRPr>
    </a:lvl6pPr>
    <a:lvl7pPr marL="2743200" algn="l" defTabSz="914400" rtl="0" eaLnBrk="1" latinLnBrk="0" hangingPunct="1">
      <a:defRPr sz="2000" b="1" u="sng" kern="1200">
        <a:solidFill>
          <a:schemeClr val="tx1"/>
        </a:solidFill>
        <a:latin typeface="Arial" charset="0"/>
        <a:ea typeface="+mn-ea"/>
        <a:cs typeface="+mn-cs"/>
      </a:defRPr>
    </a:lvl7pPr>
    <a:lvl8pPr marL="3200400" algn="l" defTabSz="914400" rtl="0" eaLnBrk="1" latinLnBrk="0" hangingPunct="1">
      <a:defRPr sz="2000" b="1" u="sng" kern="1200">
        <a:solidFill>
          <a:schemeClr val="tx1"/>
        </a:solidFill>
        <a:latin typeface="Arial" charset="0"/>
        <a:ea typeface="+mn-ea"/>
        <a:cs typeface="+mn-cs"/>
      </a:defRPr>
    </a:lvl8pPr>
    <a:lvl9pPr marL="3657600" algn="l" defTabSz="914400" rtl="0" eaLnBrk="1" latinLnBrk="0" hangingPunct="1">
      <a:defRPr sz="2000" b="1"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2600"/>
    <a:srgbClr val="CC0000"/>
    <a:srgbClr val="FFFC00"/>
    <a:srgbClr val="FFD579"/>
    <a:srgbClr val="BBE0E3"/>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420" autoAdjust="0"/>
    <p:restoredTop sz="91636" autoAdjust="0"/>
  </p:normalViewPr>
  <p:slideViewPr>
    <p:cSldViewPr>
      <p:cViewPr>
        <p:scale>
          <a:sx n="74" d="100"/>
          <a:sy n="74" d="100"/>
        </p:scale>
        <p:origin x="824" y="400"/>
      </p:cViewPr>
      <p:guideLst>
        <p:guide orient="horz" pos="2160"/>
        <p:guide pos="2880"/>
      </p:guideLst>
    </p:cSldViewPr>
  </p:slideViewPr>
  <p:outlineViewPr>
    <p:cViewPr>
      <p:scale>
        <a:sx n="33" d="100"/>
        <a:sy n="33" d="100"/>
      </p:scale>
      <p:origin x="0" y="0"/>
    </p:cViewPr>
  </p:outlineViewPr>
  <p:notesTextViewPr>
    <p:cViewPr>
      <p:scale>
        <a:sx n="80" d="100"/>
        <a:sy n="80" d="100"/>
      </p:scale>
      <p:origin x="0" y="0"/>
    </p:cViewPr>
  </p:notesTextViewPr>
  <p:sorterViewPr>
    <p:cViewPr>
      <p:scale>
        <a:sx n="66" d="100"/>
        <a:sy n="66" d="100"/>
      </p:scale>
      <p:origin x="0" y="0"/>
    </p:cViewPr>
  </p:sorterViewPr>
  <p:notesViewPr>
    <p:cSldViewPr>
      <p:cViewPr varScale="1">
        <p:scale>
          <a:sx n="71" d="100"/>
          <a:sy n="71" d="100"/>
        </p:scale>
        <p:origin x="2568" y="17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buFontTx/>
              <a:buNone/>
              <a:defRPr sz="1200" b="0" u="none"/>
            </a:lvl1pPr>
          </a:lstStyle>
          <a:p>
            <a:pPr>
              <a:defRPr/>
            </a:pPr>
            <a:endParaRPr lang="en-US" altLang="en-US"/>
          </a:p>
        </p:txBody>
      </p:sp>
      <p:sp>
        <p:nvSpPr>
          <p:cNvPr id="1024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buFontTx/>
              <a:buNone/>
              <a:defRPr sz="1200" b="0" u="none"/>
            </a:lvl1pPr>
          </a:lstStyle>
          <a:p>
            <a:pPr>
              <a:defRPr/>
            </a:pPr>
            <a:endParaRPr lang="en-US" altLang="en-U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buFontTx/>
              <a:buNone/>
              <a:defRPr sz="1200" b="0" u="none"/>
            </a:lvl1pPr>
          </a:lstStyle>
          <a:p>
            <a:pPr>
              <a:defRPr/>
            </a:pPr>
            <a:endParaRPr lang="en-US" altLang="en-U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buFontTx/>
              <a:buNone/>
              <a:defRPr sz="1200" b="0" u="none"/>
            </a:lvl1pPr>
          </a:lstStyle>
          <a:p>
            <a:pPr>
              <a:defRPr/>
            </a:pPr>
            <a:fld id="{87ABFC18-EF16-7640-91D5-9F0A894E8F44}" type="slidenum">
              <a:rPr lang="en-US" altLang="en-US"/>
              <a:pPr>
                <a:defRPr/>
              </a:pPr>
              <a:t>‹#›</a:t>
            </a:fld>
            <a:endParaRPr lang="en-US" altLang="en-US"/>
          </a:p>
        </p:txBody>
      </p:sp>
    </p:spTree>
    <p:extLst>
      <p:ext uri="{BB962C8B-B14F-4D97-AF65-F5344CB8AC3E}">
        <p14:creationId xmlns:p14="http://schemas.microsoft.com/office/powerpoint/2010/main" val="1387467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buFontTx/>
              <a:buNone/>
              <a:defRPr sz="1200" b="0" u="none"/>
            </a:lvl1pPr>
          </a:lstStyle>
          <a:p>
            <a:pPr>
              <a:defRPr/>
            </a:pPr>
            <a:endParaRPr lang="es-ES" alt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buFontTx/>
              <a:buNone/>
              <a:defRPr sz="1200" b="0" u="none"/>
            </a:lvl1pPr>
          </a:lstStyle>
          <a:p>
            <a:pPr>
              <a:defRPr/>
            </a:pPr>
            <a:endParaRPr lang="es-E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n-US" noProof="0" smtClean="0"/>
              <a:t>Haga clic para modificar el estilo de texto del patrón</a:t>
            </a:r>
          </a:p>
          <a:p>
            <a:pPr lvl="1"/>
            <a:r>
              <a:rPr lang="es-ES" altLang="en-US" noProof="0" smtClean="0"/>
              <a:t>Segundo nivel</a:t>
            </a:r>
          </a:p>
          <a:p>
            <a:pPr lvl="2"/>
            <a:r>
              <a:rPr lang="es-ES" altLang="en-US" noProof="0" smtClean="0"/>
              <a:t>Tercer nivel</a:t>
            </a:r>
          </a:p>
          <a:p>
            <a:pPr lvl="3"/>
            <a:r>
              <a:rPr lang="es-ES" altLang="en-US" noProof="0" smtClean="0"/>
              <a:t>Cuarto nivel</a:t>
            </a:r>
          </a:p>
          <a:p>
            <a:pPr lvl="4"/>
            <a:r>
              <a:rPr lang="es-ES" altLang="en-US" noProof="0" smtClean="0"/>
              <a:t>Quinto nivel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buFontTx/>
              <a:buNone/>
              <a:defRPr sz="1200" b="0" u="none"/>
            </a:lvl1pPr>
          </a:lstStyle>
          <a:p>
            <a:pPr>
              <a:defRPr/>
            </a:pPr>
            <a:endParaRPr lang="es-ES" alt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buFontTx/>
              <a:buNone/>
              <a:defRPr sz="1200" b="0" u="none"/>
            </a:lvl1pPr>
          </a:lstStyle>
          <a:p>
            <a:pPr>
              <a:defRPr/>
            </a:pPr>
            <a:fld id="{CB78A8A3-7E55-8C46-9A56-5E452DD7D2D7}" type="slidenum">
              <a:rPr lang="es-ES" altLang="en-US"/>
              <a:pPr>
                <a:defRPr/>
              </a:pPr>
              <a:t>‹#›</a:t>
            </a:fld>
            <a:endParaRPr lang="es-ES" altLang="en-US"/>
          </a:p>
        </p:txBody>
      </p:sp>
    </p:spTree>
    <p:extLst>
      <p:ext uri="{BB962C8B-B14F-4D97-AF65-F5344CB8AC3E}">
        <p14:creationId xmlns:p14="http://schemas.microsoft.com/office/powerpoint/2010/main" val="1009490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5FAD6C5B-DA0A-1840-8DED-FCC4F191F7BE}" type="slidenum">
              <a:rPr lang="es-ES" altLang="en-US" smtClean="0"/>
              <a:pPr>
                <a:defRPr/>
              </a:pPr>
              <a:t>1</a:t>
            </a:fld>
            <a:endParaRPr lang="es-ES" altLang="en-US" dirty="0"/>
          </a:p>
        </p:txBody>
      </p:sp>
    </p:spTree>
    <p:extLst>
      <p:ext uri="{BB962C8B-B14F-4D97-AF65-F5344CB8AC3E}">
        <p14:creationId xmlns:p14="http://schemas.microsoft.com/office/powerpoint/2010/main" val="1790547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Slide Image Placeholder 1"/>
          <p:cNvSpPr>
            <a:spLocks noGrp="1" noRot="1" noChangeAspect="1" noTextEdit="1"/>
          </p:cNvSpPr>
          <p:nvPr>
            <p:ph type="sldImg"/>
          </p:nvPr>
        </p:nvSpPr>
        <p:spPr>
          <a:xfrm>
            <a:off x="2095500" y="533400"/>
            <a:ext cx="2743200" cy="2057400"/>
          </a:xfrm>
          <a:ln/>
        </p:spPr>
      </p:sp>
      <p:sp>
        <p:nvSpPr>
          <p:cNvPr id="3246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a:t>The term “co-operation” is the matter under discussion.  Is joint or collective action okay?  Does Scripture promote co-operation – did churches co-operate?  Is there authority for church benevolence? </a:t>
            </a:r>
          </a:p>
          <a:p>
            <a:pPr>
              <a:lnSpc>
                <a:spcPct val="80000"/>
              </a:lnSpc>
            </a:pPr>
            <a:endParaRPr lang="en-US" altLang="en-US" sz="900"/>
          </a:p>
          <a:p>
            <a:pPr>
              <a:lnSpc>
                <a:spcPct val="80000"/>
              </a:lnSpc>
              <a:buFontTx/>
              <a:buAutoNum type="arabicPeriod"/>
            </a:pPr>
            <a:r>
              <a:rPr lang="en-US" altLang="en-US" sz="900"/>
              <a:t>A direct statement – “Now concerning the collection of the saints, as I have given order to the churches of Galatia, even so do ye…them will I send to bring your liberality to Jerusalem.” (1 Cor. 16:1-3) .  Paul says, “that it (church) may relieve them that are widows indeed” shows that the church has a responsibility. (1 Ti. 5:16)   </a:t>
            </a:r>
          </a:p>
          <a:p>
            <a:pPr>
              <a:lnSpc>
                <a:spcPct val="80000"/>
              </a:lnSpc>
              <a:buFontTx/>
              <a:buAutoNum type="arabicPeriod"/>
            </a:pPr>
            <a:r>
              <a:rPr lang="en-US" altLang="en-US" sz="900"/>
              <a:t>An approved example</a:t>
            </a:r>
          </a:p>
          <a:p>
            <a:pPr lvl="1">
              <a:lnSpc>
                <a:spcPct val="80000"/>
              </a:lnSpc>
              <a:buFontTx/>
              <a:buChar char="•"/>
            </a:pPr>
            <a:r>
              <a:rPr lang="en-US" altLang="en-US" sz="900"/>
              <a:t>  Acts 2:</a:t>
            </a:r>
            <a:r>
              <a:rPr lang="en-US" altLang="en-US" sz="900" baseline="30000"/>
              <a:t>44-45 </a:t>
            </a:r>
            <a:r>
              <a:rPr lang="en-US" altLang="en-US" sz="900"/>
              <a:t>And all who believed were together and had all things in common. </a:t>
            </a:r>
            <a:r>
              <a:rPr lang="en-US" altLang="en-US" sz="900" baseline="30000"/>
              <a:t>45 </a:t>
            </a:r>
            <a:r>
              <a:rPr lang="en-US" altLang="en-US" sz="900"/>
              <a:t>And they were selling their possessions and belongings and distributing the proceeds to all, as any had need.</a:t>
            </a:r>
          </a:p>
          <a:p>
            <a:pPr lvl="1">
              <a:lnSpc>
                <a:spcPct val="80000"/>
              </a:lnSpc>
              <a:buFontTx/>
              <a:buChar char="•"/>
            </a:pPr>
            <a:r>
              <a:rPr lang="en-US" altLang="en-US" sz="900"/>
              <a:t>Acts 4:34: There was not a needy person among them, for as many as were owners of lands or houses sold them and brought the proceeds of what was sold</a:t>
            </a:r>
          </a:p>
          <a:p>
            <a:pPr lvl="1">
              <a:lnSpc>
                <a:spcPct val="80000"/>
              </a:lnSpc>
              <a:buFontTx/>
              <a:buChar char="•"/>
            </a:pPr>
            <a:r>
              <a:rPr lang="en-US" altLang="en-US" sz="900"/>
              <a:t>Acts 6:1-7: Now in these days when the disciples were increasing in number, a complaint by the Hellenists</a:t>
            </a:r>
            <a:r>
              <a:rPr lang="en-US" altLang="en-US" sz="900" baseline="30000"/>
              <a:t>[</a:t>
            </a:r>
            <a:r>
              <a:rPr lang="en-US" altLang="en-US" sz="900" baseline="30000">
                <a:hlinkClick r:id="" action="ppaction://hlinkfile" tooltip="See footnote a"/>
              </a:rPr>
              <a:t>a</a:t>
            </a:r>
            <a:r>
              <a:rPr lang="en-US" altLang="en-US" sz="900" baseline="30000"/>
              <a:t>]</a:t>
            </a:r>
            <a:r>
              <a:rPr lang="en-US" altLang="en-US" sz="900"/>
              <a:t> arose against the Hebrews because their widows were being neglected in the daily distribution. </a:t>
            </a:r>
            <a:r>
              <a:rPr lang="en-US" altLang="en-US" sz="900" baseline="30000"/>
              <a:t>2 </a:t>
            </a:r>
            <a:r>
              <a:rPr lang="en-US" altLang="en-US" sz="900"/>
              <a:t>And the twelve summoned the full number of the disciples and said, “It is not right that we should give up preaching the word of God to serve tables. </a:t>
            </a:r>
            <a:r>
              <a:rPr lang="en-US" altLang="en-US" sz="900" baseline="30000"/>
              <a:t>3 </a:t>
            </a:r>
            <a:r>
              <a:rPr lang="en-US" altLang="en-US" sz="900"/>
              <a:t>Therefore, brothers,</a:t>
            </a:r>
            <a:r>
              <a:rPr lang="en-US" altLang="en-US" sz="900" baseline="30000"/>
              <a:t>[</a:t>
            </a:r>
            <a:r>
              <a:rPr lang="en-US" altLang="en-US" sz="900" baseline="30000">
                <a:hlinkClick r:id="" action="ppaction://hlinkfile" tooltip="See footnote b"/>
              </a:rPr>
              <a:t>b</a:t>
            </a:r>
            <a:r>
              <a:rPr lang="en-US" altLang="en-US" sz="900" baseline="30000"/>
              <a:t>]</a:t>
            </a:r>
            <a:r>
              <a:rPr lang="en-US" altLang="en-US" sz="900"/>
              <a:t> pick out from among you seven men of good repute, full of the Spirit and of wisdom, whom we will appoint to this duty. </a:t>
            </a:r>
            <a:r>
              <a:rPr lang="en-US" altLang="en-US" sz="900" baseline="30000"/>
              <a:t>4 </a:t>
            </a:r>
            <a:r>
              <a:rPr lang="en-US" altLang="en-US" sz="900"/>
              <a:t>But we will devote ourselves to prayer and to the ministry of the word.” </a:t>
            </a:r>
            <a:r>
              <a:rPr lang="en-US" altLang="en-US" sz="900" baseline="30000"/>
              <a:t>5 </a:t>
            </a:r>
            <a:r>
              <a:rPr lang="en-US" altLang="en-US" sz="900"/>
              <a:t>And what they said pleased the whole gathering, and they chose Stephen, a man full of faith and of the Holy Spirit, and Philip, and Prochorus, and Nicanor, and Timon, and Parmenas, and Nicolaus, a proselyte of Antioch. </a:t>
            </a:r>
            <a:r>
              <a:rPr lang="en-US" altLang="en-US" sz="900" baseline="30000"/>
              <a:t>6 </a:t>
            </a:r>
            <a:r>
              <a:rPr lang="en-US" altLang="en-US" sz="900"/>
              <a:t>These they set before the apostles, and they prayed and laid their hands on them.</a:t>
            </a:r>
            <a:r>
              <a:rPr lang="en-US" altLang="en-US" sz="900" baseline="30000"/>
              <a:t>7 </a:t>
            </a:r>
            <a:r>
              <a:rPr lang="en-US" altLang="en-US" sz="900"/>
              <a:t>And the word of God continued to increase, and the number of the disciples multiplied greatly in Jerusalem, and a great many of the priests became obedient to the faith</a:t>
            </a:r>
          </a:p>
          <a:p>
            <a:pPr lvl="1">
              <a:lnSpc>
                <a:spcPct val="80000"/>
              </a:lnSpc>
              <a:buFontTx/>
              <a:buChar char="•"/>
            </a:pPr>
            <a:r>
              <a:rPr lang="en-US" altLang="en-US" sz="900"/>
              <a:t>Acts 11:27-30: Now in these days prophets came down from Jerusalem to Antioch. </a:t>
            </a:r>
            <a:r>
              <a:rPr lang="en-US" altLang="en-US" sz="900" baseline="30000"/>
              <a:t>28 </a:t>
            </a:r>
            <a:r>
              <a:rPr lang="en-US" altLang="en-US" sz="900"/>
              <a:t>And one of them named Agabus stood up and foretold by the Spirit that there would be a great famine over all the world (this took place in the days of Claudius). </a:t>
            </a:r>
            <a:r>
              <a:rPr lang="en-US" altLang="en-US" sz="900" baseline="30000"/>
              <a:t>29 </a:t>
            </a:r>
            <a:r>
              <a:rPr lang="en-US" altLang="en-US" sz="900"/>
              <a:t>So the disciples determined, every one according to his ability, to send relief to the brothers</a:t>
            </a:r>
            <a:r>
              <a:rPr lang="en-US" altLang="en-US" sz="900" baseline="30000"/>
              <a:t>[</a:t>
            </a:r>
            <a:r>
              <a:rPr lang="en-US" altLang="en-US" sz="900" baseline="30000">
                <a:hlinkClick r:id="" action="ppaction://hlinkfile" tooltip="See footnote a"/>
              </a:rPr>
              <a:t>a</a:t>
            </a:r>
            <a:r>
              <a:rPr lang="en-US" altLang="en-US" sz="900" baseline="30000"/>
              <a:t>]</a:t>
            </a:r>
            <a:r>
              <a:rPr lang="en-US" altLang="en-US" sz="900"/>
              <a:t> living in Judea. </a:t>
            </a:r>
            <a:r>
              <a:rPr lang="en-US" altLang="en-US" sz="900" baseline="30000"/>
              <a:t>30 </a:t>
            </a:r>
            <a:r>
              <a:rPr lang="en-US" altLang="en-US" sz="900"/>
              <a:t>And they did so, sending it to the elders by the hand of Barnabas and Saul</a:t>
            </a:r>
          </a:p>
          <a:p>
            <a:pPr lvl="1">
              <a:lnSpc>
                <a:spcPct val="80000"/>
              </a:lnSpc>
              <a:buFontTx/>
              <a:buChar char="•"/>
            </a:pPr>
            <a:r>
              <a:rPr lang="en-US" altLang="en-US" sz="900"/>
              <a:t>Rom. 15:25: At present, however, I am going to Jerusalem bringing aid to the saints.</a:t>
            </a:r>
          </a:p>
          <a:p>
            <a:pPr>
              <a:lnSpc>
                <a:spcPct val="80000"/>
              </a:lnSpc>
            </a:pPr>
            <a:r>
              <a:rPr lang="en-US" altLang="en-US" sz="900" b="1"/>
              <a:t> </a:t>
            </a:r>
            <a:endParaRPr lang="en-US" altLang="en-US" sz="900"/>
          </a:p>
          <a:p>
            <a:pPr lvl="1">
              <a:lnSpc>
                <a:spcPct val="80000"/>
              </a:lnSpc>
              <a:buFontTx/>
              <a:buChar char="•"/>
            </a:pPr>
            <a:endParaRPr lang="en-US" altLang="en-US" sz="900"/>
          </a:p>
          <a:p>
            <a:pPr lvl="1">
              <a:lnSpc>
                <a:spcPct val="80000"/>
              </a:lnSpc>
              <a:buFontTx/>
              <a:buChar char="•"/>
            </a:pPr>
            <a:endParaRPr lang="en-US" altLang="en-US" sz="900"/>
          </a:p>
          <a:p>
            <a:pPr>
              <a:lnSpc>
                <a:spcPct val="80000"/>
              </a:lnSpc>
            </a:pPr>
            <a:r>
              <a:rPr lang="en-US" altLang="en-US" sz="900" b="1"/>
              <a:t> </a:t>
            </a:r>
            <a:endParaRPr lang="en-US" altLang="en-US" sz="900"/>
          </a:p>
          <a:p>
            <a:pPr lvl="1">
              <a:lnSpc>
                <a:spcPct val="80000"/>
              </a:lnSpc>
              <a:buFontTx/>
              <a:buChar char="•"/>
            </a:pPr>
            <a:endParaRPr lang="en-US" altLang="en-US" sz="900"/>
          </a:p>
        </p:txBody>
      </p:sp>
      <p:sp>
        <p:nvSpPr>
          <p:cNvPr id="3246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95C8F6B-6E48-934E-A531-45B01B0E18DF}" type="slidenum">
              <a:rPr lang="en-US" altLang="en-US"/>
              <a:pPr>
                <a:spcBef>
                  <a:spcPct val="0"/>
                </a:spcBef>
              </a:pPr>
              <a:t>10</a:t>
            </a:fld>
            <a:endParaRPr lang="en-US" altLang="en-US"/>
          </a:p>
        </p:txBody>
      </p:sp>
    </p:spTree>
    <p:extLst>
      <p:ext uri="{BB962C8B-B14F-4D97-AF65-F5344CB8AC3E}">
        <p14:creationId xmlns:p14="http://schemas.microsoft.com/office/powerpoint/2010/main" val="1937808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Slide Image Placeholder 1"/>
          <p:cNvSpPr>
            <a:spLocks noGrp="1" noRot="1" noChangeAspect="1" noTextEdit="1"/>
          </p:cNvSpPr>
          <p:nvPr>
            <p:ph type="sldImg"/>
          </p:nvPr>
        </p:nvSpPr>
        <p:spPr>
          <a:xfrm>
            <a:off x="2095500" y="533400"/>
            <a:ext cx="2743200" cy="2057400"/>
          </a:xfrm>
          <a:ln/>
        </p:spPr>
      </p:sp>
      <p:sp>
        <p:nvSpPr>
          <p:cNvPr id="3246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a:t>The term “co-operation” is the matter under discussion.  Is joint or collective action okay?  Does Scripture promote co-operation – did churches co-operate?  Is there authority for church benevolence? </a:t>
            </a:r>
          </a:p>
          <a:p>
            <a:pPr>
              <a:lnSpc>
                <a:spcPct val="80000"/>
              </a:lnSpc>
            </a:pPr>
            <a:endParaRPr lang="en-US" altLang="en-US" sz="900"/>
          </a:p>
          <a:p>
            <a:pPr>
              <a:lnSpc>
                <a:spcPct val="80000"/>
              </a:lnSpc>
              <a:buFontTx/>
              <a:buAutoNum type="arabicPeriod"/>
            </a:pPr>
            <a:r>
              <a:rPr lang="en-US" altLang="en-US" sz="900"/>
              <a:t>A direct statement – “Now concerning the collection of the saints, as I have given order to the churches of Galatia, even so do ye…them will I send to bring your liberality to Jerusalem.” (1 Cor. 16:1-3) .  Paul says, “that it (church) may relieve them that are widows indeed” shows that the church has a responsibility. (1 Ti. 5:16)   </a:t>
            </a:r>
          </a:p>
          <a:p>
            <a:pPr>
              <a:lnSpc>
                <a:spcPct val="80000"/>
              </a:lnSpc>
              <a:buFontTx/>
              <a:buAutoNum type="arabicPeriod"/>
            </a:pPr>
            <a:r>
              <a:rPr lang="en-US" altLang="en-US" sz="900"/>
              <a:t>An approved example</a:t>
            </a:r>
          </a:p>
          <a:p>
            <a:pPr lvl="1">
              <a:lnSpc>
                <a:spcPct val="80000"/>
              </a:lnSpc>
              <a:buFontTx/>
              <a:buChar char="•"/>
            </a:pPr>
            <a:r>
              <a:rPr lang="en-US" altLang="en-US" sz="900"/>
              <a:t>  Acts 2:</a:t>
            </a:r>
            <a:r>
              <a:rPr lang="en-US" altLang="en-US" sz="900" baseline="30000"/>
              <a:t>44-45 </a:t>
            </a:r>
            <a:r>
              <a:rPr lang="en-US" altLang="en-US" sz="900"/>
              <a:t>And all who believed were together and had all things in common. </a:t>
            </a:r>
            <a:r>
              <a:rPr lang="en-US" altLang="en-US" sz="900" baseline="30000"/>
              <a:t>45 </a:t>
            </a:r>
            <a:r>
              <a:rPr lang="en-US" altLang="en-US" sz="900"/>
              <a:t>And they were selling their possessions and belongings and distributing the proceeds to all, as any had need.</a:t>
            </a:r>
          </a:p>
          <a:p>
            <a:pPr lvl="1">
              <a:lnSpc>
                <a:spcPct val="80000"/>
              </a:lnSpc>
              <a:buFontTx/>
              <a:buChar char="•"/>
            </a:pPr>
            <a:r>
              <a:rPr lang="en-US" altLang="en-US" sz="900"/>
              <a:t>Acts 4:34: There was not a needy person among them, for as many as were owners of lands or houses sold them and brought the proceeds of what was sold</a:t>
            </a:r>
          </a:p>
          <a:p>
            <a:pPr lvl="1">
              <a:lnSpc>
                <a:spcPct val="80000"/>
              </a:lnSpc>
              <a:buFontTx/>
              <a:buChar char="•"/>
            </a:pPr>
            <a:r>
              <a:rPr lang="en-US" altLang="en-US" sz="900"/>
              <a:t>Acts 6:1-7: Now in these days when the disciples were increasing in number, a complaint by the Hellenists</a:t>
            </a:r>
            <a:r>
              <a:rPr lang="en-US" altLang="en-US" sz="900" baseline="30000"/>
              <a:t>[</a:t>
            </a:r>
            <a:r>
              <a:rPr lang="en-US" altLang="en-US" sz="900" baseline="30000">
                <a:hlinkClick r:id="" action="ppaction://hlinkfile" tooltip="See footnote a"/>
              </a:rPr>
              <a:t>a</a:t>
            </a:r>
            <a:r>
              <a:rPr lang="en-US" altLang="en-US" sz="900" baseline="30000"/>
              <a:t>]</a:t>
            </a:r>
            <a:r>
              <a:rPr lang="en-US" altLang="en-US" sz="900"/>
              <a:t> arose against the Hebrews because their widows were being neglected in the daily distribution. </a:t>
            </a:r>
            <a:r>
              <a:rPr lang="en-US" altLang="en-US" sz="900" baseline="30000"/>
              <a:t>2 </a:t>
            </a:r>
            <a:r>
              <a:rPr lang="en-US" altLang="en-US" sz="900"/>
              <a:t>And the twelve summoned the full number of the disciples and said, “It is not right that we should give up preaching the word of God to serve tables. </a:t>
            </a:r>
            <a:r>
              <a:rPr lang="en-US" altLang="en-US" sz="900" baseline="30000"/>
              <a:t>3 </a:t>
            </a:r>
            <a:r>
              <a:rPr lang="en-US" altLang="en-US" sz="900"/>
              <a:t>Therefore, brothers,</a:t>
            </a:r>
            <a:r>
              <a:rPr lang="en-US" altLang="en-US" sz="900" baseline="30000"/>
              <a:t>[</a:t>
            </a:r>
            <a:r>
              <a:rPr lang="en-US" altLang="en-US" sz="900" baseline="30000">
                <a:hlinkClick r:id="" action="ppaction://hlinkfile" tooltip="See footnote b"/>
              </a:rPr>
              <a:t>b</a:t>
            </a:r>
            <a:r>
              <a:rPr lang="en-US" altLang="en-US" sz="900" baseline="30000"/>
              <a:t>]</a:t>
            </a:r>
            <a:r>
              <a:rPr lang="en-US" altLang="en-US" sz="900"/>
              <a:t> pick out from among you seven men of good repute, full of the Spirit and of wisdom, whom we will appoint to this duty. </a:t>
            </a:r>
            <a:r>
              <a:rPr lang="en-US" altLang="en-US" sz="900" baseline="30000"/>
              <a:t>4 </a:t>
            </a:r>
            <a:r>
              <a:rPr lang="en-US" altLang="en-US" sz="900"/>
              <a:t>But we will devote ourselves to prayer and to the ministry of the word.” </a:t>
            </a:r>
            <a:r>
              <a:rPr lang="en-US" altLang="en-US" sz="900" baseline="30000"/>
              <a:t>5 </a:t>
            </a:r>
            <a:r>
              <a:rPr lang="en-US" altLang="en-US" sz="900"/>
              <a:t>And what they said pleased the whole gathering, and they chose Stephen, a man full of faith and of the Holy Spirit, and Philip, and Prochorus, and Nicanor, and Timon, and Parmenas, and Nicolaus, a proselyte of Antioch. </a:t>
            </a:r>
            <a:r>
              <a:rPr lang="en-US" altLang="en-US" sz="900" baseline="30000"/>
              <a:t>6 </a:t>
            </a:r>
            <a:r>
              <a:rPr lang="en-US" altLang="en-US" sz="900"/>
              <a:t>These they set before the apostles, and they prayed and laid their hands on them.</a:t>
            </a:r>
            <a:r>
              <a:rPr lang="en-US" altLang="en-US" sz="900" baseline="30000"/>
              <a:t>7 </a:t>
            </a:r>
            <a:r>
              <a:rPr lang="en-US" altLang="en-US" sz="900"/>
              <a:t>And the word of God continued to increase, and the number of the disciples multiplied greatly in Jerusalem, and a great many of the priests became obedient to the faith</a:t>
            </a:r>
          </a:p>
          <a:p>
            <a:pPr lvl="1">
              <a:lnSpc>
                <a:spcPct val="80000"/>
              </a:lnSpc>
              <a:buFontTx/>
              <a:buChar char="•"/>
            </a:pPr>
            <a:r>
              <a:rPr lang="en-US" altLang="en-US" sz="900"/>
              <a:t>Acts 11:27-30: Now in these days prophets came down from Jerusalem to Antioch. </a:t>
            </a:r>
            <a:r>
              <a:rPr lang="en-US" altLang="en-US" sz="900" baseline="30000"/>
              <a:t>28 </a:t>
            </a:r>
            <a:r>
              <a:rPr lang="en-US" altLang="en-US" sz="900"/>
              <a:t>And one of them named Agabus stood up and foretold by the Spirit that there would be a great famine over all the world (this took place in the days of Claudius). </a:t>
            </a:r>
            <a:r>
              <a:rPr lang="en-US" altLang="en-US" sz="900" baseline="30000"/>
              <a:t>29 </a:t>
            </a:r>
            <a:r>
              <a:rPr lang="en-US" altLang="en-US" sz="900"/>
              <a:t>So the disciples determined, every one according to his ability, to send relief to the brothers</a:t>
            </a:r>
            <a:r>
              <a:rPr lang="en-US" altLang="en-US" sz="900" baseline="30000"/>
              <a:t>[</a:t>
            </a:r>
            <a:r>
              <a:rPr lang="en-US" altLang="en-US" sz="900" baseline="30000">
                <a:hlinkClick r:id="" action="ppaction://hlinkfile" tooltip="See footnote a"/>
              </a:rPr>
              <a:t>a</a:t>
            </a:r>
            <a:r>
              <a:rPr lang="en-US" altLang="en-US" sz="900" baseline="30000"/>
              <a:t>]</a:t>
            </a:r>
            <a:r>
              <a:rPr lang="en-US" altLang="en-US" sz="900"/>
              <a:t> living in Judea. </a:t>
            </a:r>
            <a:r>
              <a:rPr lang="en-US" altLang="en-US" sz="900" baseline="30000"/>
              <a:t>30 </a:t>
            </a:r>
            <a:r>
              <a:rPr lang="en-US" altLang="en-US" sz="900"/>
              <a:t>And they did so, sending it to the elders by the hand of Barnabas and Saul</a:t>
            </a:r>
          </a:p>
          <a:p>
            <a:pPr lvl="1">
              <a:lnSpc>
                <a:spcPct val="80000"/>
              </a:lnSpc>
              <a:buFontTx/>
              <a:buChar char="•"/>
            </a:pPr>
            <a:r>
              <a:rPr lang="en-US" altLang="en-US" sz="900"/>
              <a:t>Rom. 15:25: At present, however, I am going to Jerusalem bringing aid to the saints.</a:t>
            </a:r>
          </a:p>
          <a:p>
            <a:pPr>
              <a:lnSpc>
                <a:spcPct val="80000"/>
              </a:lnSpc>
            </a:pPr>
            <a:r>
              <a:rPr lang="en-US" altLang="en-US" sz="900" b="1"/>
              <a:t> </a:t>
            </a:r>
            <a:endParaRPr lang="en-US" altLang="en-US" sz="900"/>
          </a:p>
          <a:p>
            <a:pPr lvl="1">
              <a:lnSpc>
                <a:spcPct val="80000"/>
              </a:lnSpc>
              <a:buFontTx/>
              <a:buChar char="•"/>
            </a:pPr>
            <a:endParaRPr lang="en-US" altLang="en-US" sz="900"/>
          </a:p>
          <a:p>
            <a:pPr lvl="1">
              <a:lnSpc>
                <a:spcPct val="80000"/>
              </a:lnSpc>
              <a:buFontTx/>
              <a:buChar char="•"/>
            </a:pPr>
            <a:endParaRPr lang="en-US" altLang="en-US" sz="900"/>
          </a:p>
          <a:p>
            <a:pPr>
              <a:lnSpc>
                <a:spcPct val="80000"/>
              </a:lnSpc>
            </a:pPr>
            <a:r>
              <a:rPr lang="en-US" altLang="en-US" sz="900" b="1"/>
              <a:t> </a:t>
            </a:r>
            <a:endParaRPr lang="en-US" altLang="en-US" sz="900"/>
          </a:p>
          <a:p>
            <a:pPr lvl="1">
              <a:lnSpc>
                <a:spcPct val="80000"/>
              </a:lnSpc>
              <a:buFontTx/>
              <a:buChar char="•"/>
            </a:pPr>
            <a:endParaRPr lang="en-US" altLang="en-US" sz="900"/>
          </a:p>
        </p:txBody>
      </p:sp>
      <p:sp>
        <p:nvSpPr>
          <p:cNvPr id="3246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95C8F6B-6E48-934E-A531-45B01B0E18DF}" type="slidenum">
              <a:rPr lang="en-US" altLang="en-US"/>
              <a:pPr>
                <a:spcBef>
                  <a:spcPct val="0"/>
                </a:spcBef>
              </a:pPr>
              <a:t>11</a:t>
            </a:fld>
            <a:endParaRPr lang="en-US" altLang="en-US"/>
          </a:p>
        </p:txBody>
      </p:sp>
    </p:spTree>
    <p:extLst>
      <p:ext uri="{BB962C8B-B14F-4D97-AF65-F5344CB8AC3E}">
        <p14:creationId xmlns:p14="http://schemas.microsoft.com/office/powerpoint/2010/main" val="1083058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Slide Image Placeholder 1"/>
          <p:cNvSpPr>
            <a:spLocks noGrp="1" noRot="1" noChangeAspect="1" noTextEdit="1"/>
          </p:cNvSpPr>
          <p:nvPr>
            <p:ph type="sldImg"/>
          </p:nvPr>
        </p:nvSpPr>
        <p:spPr>
          <a:xfrm>
            <a:off x="2095500" y="533400"/>
            <a:ext cx="2743200" cy="2057400"/>
          </a:xfrm>
          <a:ln/>
        </p:spPr>
      </p:sp>
      <p:sp>
        <p:nvSpPr>
          <p:cNvPr id="318467" name="Notes Placeholder 2"/>
          <p:cNvSpPr>
            <a:spLocks noGrp="1"/>
          </p:cNvSpPr>
          <p:nvPr>
            <p:ph type="body" idx="1"/>
          </p:nvPr>
        </p:nvSpPr>
        <p:spPr>
          <a:ln/>
        </p:spPr>
        <p:txBody>
          <a:bodyPr/>
          <a:lstStyle/>
          <a:p>
            <a:pPr>
              <a:lnSpc>
                <a:spcPct val="90000"/>
              </a:lnSpc>
              <a:defRPr/>
            </a:pPr>
            <a:r>
              <a:rPr lang="en-US" sz="1000" dirty="0" smtClean="0"/>
              <a:t>Use chart “How it was done” – Chart 1</a:t>
            </a:r>
          </a:p>
          <a:p>
            <a:pPr>
              <a:lnSpc>
                <a:spcPct val="90000"/>
              </a:lnSpc>
              <a:buFontTx/>
              <a:buAutoNum type="romanUcPeriod"/>
              <a:defRPr/>
            </a:pPr>
            <a:r>
              <a:rPr lang="en-US" sz="1000" dirty="0" smtClean="0"/>
              <a:t>The church in Jerusalem </a:t>
            </a:r>
          </a:p>
          <a:p>
            <a:pPr marL="685800" lvl="1" indent="-228600">
              <a:buFontTx/>
              <a:buAutoNum type="alphaLcPeriod"/>
              <a:defRPr/>
            </a:pPr>
            <a:r>
              <a:rPr lang="en-US" sz="1000" dirty="0" smtClean="0"/>
              <a:t>There were </a:t>
            </a:r>
            <a:r>
              <a:rPr lang="en-US" sz="1000" b="1" dirty="0" smtClean="0"/>
              <a:t>needy saints in Jerusalem </a:t>
            </a:r>
            <a:r>
              <a:rPr lang="en-US" sz="1000" dirty="0" smtClean="0"/>
              <a:t>from the beginning. The brethren were not trying to care for </a:t>
            </a:r>
            <a:r>
              <a:rPr lang="en-US" sz="1000" u="sng" dirty="0" smtClean="0"/>
              <a:t>all</a:t>
            </a:r>
            <a:r>
              <a:rPr lang="en-US" sz="1000" dirty="0" smtClean="0"/>
              <a:t> the needy in Jerusalem but were concerned about the </a:t>
            </a:r>
            <a:r>
              <a:rPr lang="en-US" sz="1000" u="sng" dirty="0" smtClean="0"/>
              <a:t>needy saints</a:t>
            </a:r>
            <a:r>
              <a:rPr lang="en-US" sz="1000" dirty="0" smtClean="0"/>
              <a:t> - Acts 2:44-45: “And all who believed were together and had all things in common. </a:t>
            </a:r>
            <a:r>
              <a:rPr lang="en-US" sz="1000" baseline="30000" dirty="0" smtClean="0"/>
              <a:t>45 </a:t>
            </a:r>
            <a:r>
              <a:rPr lang="en-US" sz="1000" dirty="0" smtClean="0"/>
              <a:t>And they were selling their possessions and belongings and distributing the proceeds to all, as any had need.”</a:t>
            </a:r>
          </a:p>
          <a:p>
            <a:pPr marL="685800" lvl="1" indent="-228600">
              <a:buFontTx/>
              <a:buAutoNum type="alphaLcPeriod"/>
              <a:defRPr/>
            </a:pPr>
            <a:r>
              <a:rPr lang="en-US" sz="1000" dirty="0" smtClean="0"/>
              <a:t>The </a:t>
            </a:r>
            <a:r>
              <a:rPr lang="en-US" sz="1000" b="1" dirty="0" smtClean="0"/>
              <a:t>need continued </a:t>
            </a:r>
            <a:r>
              <a:rPr lang="en-US" sz="1000" dirty="0" smtClean="0"/>
              <a:t>in the Jerusalem church – Acts 4:32-35: “Now the full number of those who believed were of one heart and soul, and no one said that any of the things that belonged to him was his own, but they had everything in common. </a:t>
            </a:r>
            <a:r>
              <a:rPr lang="en-US" sz="1000" baseline="30000" dirty="0" smtClean="0"/>
              <a:t>33 </a:t>
            </a:r>
            <a:r>
              <a:rPr lang="en-US" sz="1000" dirty="0" smtClean="0"/>
              <a:t>And with great power the apostles were giving their testimony to the resurrection of the Lord Jesus, and great grace was upon them all. </a:t>
            </a:r>
            <a:r>
              <a:rPr lang="en-US" sz="1000" baseline="30000" dirty="0" smtClean="0"/>
              <a:t>34 </a:t>
            </a:r>
            <a:r>
              <a:rPr lang="en-US" sz="1000" b="1" dirty="0" smtClean="0"/>
              <a:t>There was not a needy person among them</a:t>
            </a:r>
            <a:r>
              <a:rPr lang="en-US" sz="1000" dirty="0" smtClean="0"/>
              <a:t>, for as many as were owners of lands or houses sold them and brought the proceeds of what was sold </a:t>
            </a:r>
            <a:r>
              <a:rPr lang="en-US" sz="1000" baseline="30000" dirty="0" smtClean="0"/>
              <a:t>35 </a:t>
            </a:r>
            <a:r>
              <a:rPr lang="en-US" sz="1000" dirty="0" smtClean="0"/>
              <a:t>and laid it at the apostles' feet, and it was </a:t>
            </a:r>
            <a:r>
              <a:rPr lang="en-US" sz="1000" b="1" dirty="0" smtClean="0"/>
              <a:t>distributed to each as any had need</a:t>
            </a:r>
            <a:r>
              <a:rPr lang="en-US" sz="1000" dirty="0" smtClean="0"/>
              <a:t>.“</a:t>
            </a:r>
            <a:br>
              <a:rPr lang="en-US" sz="1000" dirty="0" smtClean="0"/>
            </a:br>
            <a:r>
              <a:rPr lang="en-US" sz="1000" dirty="0" smtClean="0"/>
              <a:t>1.  Note: Money was laid at the apostles’ feet thus a common treasury. </a:t>
            </a:r>
          </a:p>
          <a:p>
            <a:pPr marL="742950" lvl="1" indent="-285750">
              <a:lnSpc>
                <a:spcPct val="90000"/>
              </a:lnSpc>
              <a:defRPr/>
            </a:pPr>
            <a:r>
              <a:rPr lang="en-US" sz="1000" dirty="0" smtClean="0"/>
              <a:t>     2.  Note: Distribution was made according to the need, and it was made only among the believers.  (None of them lacked,</a:t>
            </a:r>
          </a:p>
          <a:p>
            <a:pPr marL="742950" lvl="1" indent="-285750">
              <a:lnSpc>
                <a:spcPct val="90000"/>
              </a:lnSpc>
              <a:defRPr/>
            </a:pPr>
            <a:r>
              <a:rPr lang="en-US" sz="1000" dirty="0" smtClean="0"/>
              <a:t>     so they relieved the need).  </a:t>
            </a:r>
          </a:p>
          <a:p>
            <a:pPr marL="685800" lvl="1" indent="-228600">
              <a:lnSpc>
                <a:spcPct val="90000"/>
              </a:lnSpc>
              <a:buFontTx/>
              <a:buAutoNum type="alphaLcPeriod" startAt="3"/>
              <a:defRPr/>
            </a:pPr>
            <a:r>
              <a:rPr lang="en-US" sz="1000" b="1" dirty="0" smtClean="0"/>
              <a:t>Caring for the widows </a:t>
            </a:r>
            <a:r>
              <a:rPr lang="en-US" sz="1000" dirty="0" smtClean="0"/>
              <a:t>- Acts 6:1-8: “Now in these days when the disciples were increasing in number, a complaint by the Hellenists</a:t>
            </a:r>
            <a:r>
              <a:rPr lang="en-US" sz="1000" baseline="30000" dirty="0" smtClean="0"/>
              <a:t>[</a:t>
            </a:r>
            <a:r>
              <a:rPr lang="en-US" sz="1000" baseline="30000" dirty="0" smtClean="0">
                <a:hlinkClick r:id="" action="ppaction://hlinkfile" tooltip="See footnote a"/>
              </a:rPr>
              <a:t>a</a:t>
            </a:r>
            <a:r>
              <a:rPr lang="en-US" sz="1000" baseline="30000" dirty="0" smtClean="0"/>
              <a:t>]</a:t>
            </a:r>
            <a:r>
              <a:rPr lang="en-US" sz="1000" dirty="0" smtClean="0"/>
              <a:t> arose against the Hebrews because their widows were being neglected in the daily distribution. </a:t>
            </a:r>
            <a:r>
              <a:rPr lang="en-US" sz="1000" baseline="30000" dirty="0" smtClean="0"/>
              <a:t>2 </a:t>
            </a:r>
            <a:r>
              <a:rPr lang="en-US" sz="1000" dirty="0" smtClean="0"/>
              <a:t>And the twelve summoned the full number of the disciples and said, “It is not right that we should give up preaching the word of God to serve tables. </a:t>
            </a:r>
            <a:r>
              <a:rPr lang="en-US" sz="1000" baseline="30000" dirty="0" smtClean="0"/>
              <a:t>3 </a:t>
            </a:r>
            <a:r>
              <a:rPr lang="en-US" sz="1000" dirty="0" smtClean="0"/>
              <a:t>Therefore, brothers,</a:t>
            </a:r>
            <a:r>
              <a:rPr lang="en-US" sz="1000" baseline="30000" dirty="0" smtClean="0"/>
              <a:t> </a:t>
            </a:r>
            <a:r>
              <a:rPr lang="en-US" sz="1000" dirty="0" smtClean="0"/>
              <a:t>pick out from among you seven men of good repute, full of the Spirit and of wisdom, whom we will appoint to this duty. </a:t>
            </a:r>
            <a:r>
              <a:rPr lang="en-US" sz="1000" baseline="30000" dirty="0" smtClean="0"/>
              <a:t>4 </a:t>
            </a:r>
            <a:r>
              <a:rPr lang="en-US" sz="1000" dirty="0" smtClean="0"/>
              <a:t>But we will devote ourselves to prayer and to the ministry of the word.” </a:t>
            </a:r>
            <a:r>
              <a:rPr lang="en-US" sz="1000" baseline="30000" dirty="0" smtClean="0"/>
              <a:t>5 </a:t>
            </a:r>
            <a:r>
              <a:rPr lang="en-US" sz="1000" dirty="0" smtClean="0"/>
              <a:t>And what they said pleased the whole gathering, and they chose Stephen, a man full of faith and of the Holy Spirit, and Philip, and Prochorus, and Nicanor, and Timon, and Parmenas, and Nicolaus, a proselyte of Antioch. </a:t>
            </a:r>
            <a:r>
              <a:rPr lang="en-US" sz="1000" baseline="30000" dirty="0" smtClean="0"/>
              <a:t>6 </a:t>
            </a:r>
            <a:r>
              <a:rPr lang="en-US" sz="1000" dirty="0" smtClean="0"/>
              <a:t>These they set before the apostles, and they prayed and laid their hands on them.</a:t>
            </a:r>
            <a:r>
              <a:rPr lang="en-US" sz="1000" baseline="30000" dirty="0" smtClean="0"/>
              <a:t>7 </a:t>
            </a:r>
            <a:r>
              <a:rPr lang="en-US" sz="1000" dirty="0" smtClean="0"/>
              <a:t>And the word of God continued to increase, and the number of the disciples multiplied greatly in Jerusalem, and a great many of the priests became obedient to the faith”</a:t>
            </a:r>
          </a:p>
          <a:p>
            <a:pPr marL="1143000" lvl="2" indent="-228600">
              <a:lnSpc>
                <a:spcPct val="90000"/>
              </a:lnSpc>
              <a:buFontTx/>
              <a:buAutoNum type="arabicPeriod"/>
              <a:defRPr/>
            </a:pPr>
            <a:r>
              <a:rPr lang="en-US" sz="1000" dirty="0" smtClean="0"/>
              <a:t>There was a daily ministration, but some were neglected.</a:t>
            </a:r>
          </a:p>
          <a:p>
            <a:pPr marL="1143000" lvl="2" indent="-228600">
              <a:lnSpc>
                <a:spcPct val="90000"/>
              </a:lnSpc>
              <a:buFontTx/>
              <a:buAutoNum type="arabicPeriod"/>
              <a:defRPr/>
            </a:pPr>
            <a:r>
              <a:rPr lang="en-US" sz="1000" dirty="0" smtClean="0"/>
              <a:t>The local church was instructed to “look ye out among you seven men…whom we may appoint over this business”</a:t>
            </a:r>
          </a:p>
          <a:p>
            <a:pPr marL="1143000" lvl="2" indent="-228600">
              <a:lnSpc>
                <a:spcPct val="90000"/>
              </a:lnSpc>
              <a:buFontTx/>
              <a:buAutoNum type="arabicPeriod"/>
              <a:defRPr/>
            </a:pPr>
            <a:r>
              <a:rPr lang="en-US" sz="1000" dirty="0" smtClean="0"/>
              <a:t>There are three things necessary for the work of benevolence; they are PLACE. PROVISIONS and PERSONNEL.  The local church supplied these things.  There was no organization but the local church.  (Show chart 1)    </a:t>
            </a:r>
          </a:p>
          <a:p>
            <a:pPr>
              <a:lnSpc>
                <a:spcPct val="90000"/>
              </a:lnSpc>
              <a:buFontTx/>
              <a:buAutoNum type="romanUcPeriod"/>
              <a:defRPr/>
            </a:pPr>
            <a:endParaRPr lang="en-US" sz="1000" dirty="0" smtClean="0"/>
          </a:p>
        </p:txBody>
      </p:sp>
      <p:sp>
        <p:nvSpPr>
          <p:cNvPr id="3266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74E8968-2C65-904C-9BF4-0F85BF0F64BD}" type="slidenum">
              <a:rPr lang="en-US" altLang="en-US"/>
              <a:pPr>
                <a:spcBef>
                  <a:spcPct val="0"/>
                </a:spcBef>
              </a:pPr>
              <a:t>12</a:t>
            </a:fld>
            <a:endParaRPr lang="en-US" altLang="en-US"/>
          </a:p>
        </p:txBody>
      </p:sp>
    </p:spTree>
    <p:extLst>
      <p:ext uri="{BB962C8B-B14F-4D97-AF65-F5344CB8AC3E}">
        <p14:creationId xmlns:p14="http://schemas.microsoft.com/office/powerpoint/2010/main" val="876114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Slide Image Placeholder 1"/>
          <p:cNvSpPr>
            <a:spLocks noGrp="1" noRot="1" noChangeAspect="1" noTextEdit="1"/>
          </p:cNvSpPr>
          <p:nvPr>
            <p:ph type="sldImg"/>
          </p:nvPr>
        </p:nvSpPr>
        <p:spPr>
          <a:xfrm>
            <a:off x="2095500" y="533400"/>
            <a:ext cx="2743200" cy="2057400"/>
          </a:xfrm>
          <a:ln/>
        </p:spPr>
      </p:sp>
      <p:sp>
        <p:nvSpPr>
          <p:cNvPr id="3287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buFontTx/>
              <a:buChar char="•"/>
            </a:pPr>
            <a:r>
              <a:rPr lang="en-US" altLang="en-US"/>
              <a:t>There are three things necessary for the work of benevolence; they are: PLACE. PROVISIONS and PERSONNEL.  The local church supplied these things.  There was no organization but the local church.  (Show chart 1)    </a:t>
            </a:r>
          </a:p>
          <a:p>
            <a:endParaRPr lang="en-US" altLang="en-US"/>
          </a:p>
          <a:p>
            <a:pPr>
              <a:buFontTx/>
              <a:buChar char="•"/>
            </a:pPr>
            <a:r>
              <a:rPr lang="en-US" altLang="en-US"/>
              <a:t>Note: Any local church may supply the needs of its saints.  In fact the local church is responsible before God to care for its own.  </a:t>
            </a:r>
          </a:p>
          <a:p>
            <a:pPr>
              <a:buFontTx/>
              <a:buChar char="•"/>
            </a:pPr>
            <a:r>
              <a:rPr lang="en-US" altLang="en-US"/>
              <a:t>Note: The individual is to care for his own (1 Tim. 6:8) that the church be not charged with such work (1 Ti. 5:16)    </a:t>
            </a:r>
          </a:p>
        </p:txBody>
      </p:sp>
      <p:sp>
        <p:nvSpPr>
          <p:cNvPr id="3287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40CC08D-4862-C940-88B8-FBCD0E590B75}" type="slidenum">
              <a:rPr lang="en-US" altLang="en-US"/>
              <a:pPr>
                <a:spcBef>
                  <a:spcPct val="0"/>
                </a:spcBef>
              </a:pPr>
              <a:t>13</a:t>
            </a:fld>
            <a:endParaRPr lang="en-US" altLang="en-US"/>
          </a:p>
        </p:txBody>
      </p:sp>
    </p:spTree>
    <p:extLst>
      <p:ext uri="{BB962C8B-B14F-4D97-AF65-F5344CB8AC3E}">
        <p14:creationId xmlns:p14="http://schemas.microsoft.com/office/powerpoint/2010/main" val="1043722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Slide Image Placeholder 1"/>
          <p:cNvSpPr>
            <a:spLocks noGrp="1" noRot="1" noChangeAspect="1" noTextEdit="1"/>
          </p:cNvSpPr>
          <p:nvPr>
            <p:ph type="sldImg"/>
          </p:nvPr>
        </p:nvSpPr>
        <p:spPr>
          <a:xfrm>
            <a:off x="2095500" y="533400"/>
            <a:ext cx="2743200" cy="2057400"/>
          </a:xfrm>
          <a:ln/>
        </p:spPr>
      </p:sp>
      <p:sp>
        <p:nvSpPr>
          <p:cNvPr id="3307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Point 2: From Acts 11:27-30</a:t>
            </a:r>
          </a:p>
          <a:p>
            <a:endParaRPr lang="en-US" altLang="en-US"/>
          </a:p>
          <a:p>
            <a:r>
              <a:rPr lang="en-US" altLang="en-US"/>
              <a:t>Note: This is the only example in the New Testament of one church sending to many churches, thus we would do good to pay attention to the example.</a:t>
            </a:r>
            <a:br>
              <a:rPr lang="en-US" altLang="en-US"/>
            </a:br>
            <a:endParaRPr lang="en-US" altLang="en-US"/>
          </a:p>
          <a:p>
            <a:r>
              <a:rPr lang="en-US" altLang="en-US"/>
              <a:t>Note: The record says they, “sent it to the elders by the hands of Barnabas and Saul.” Elders are restricted to the local church, thus it is necessarily inferred that they sent to the different local churches in Judea where the need existed.   (See chart 2)  </a:t>
            </a:r>
          </a:p>
        </p:txBody>
      </p:sp>
      <p:sp>
        <p:nvSpPr>
          <p:cNvPr id="3307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D713AA6-62A9-A141-B2FA-1F26991BE4BA}" type="slidenum">
              <a:rPr lang="en-US" altLang="en-US"/>
              <a:pPr>
                <a:spcBef>
                  <a:spcPct val="0"/>
                </a:spcBef>
              </a:pPr>
              <a:t>14</a:t>
            </a:fld>
            <a:endParaRPr lang="en-US" altLang="en-US"/>
          </a:p>
        </p:txBody>
      </p:sp>
    </p:spTree>
    <p:extLst>
      <p:ext uri="{BB962C8B-B14F-4D97-AF65-F5344CB8AC3E}">
        <p14:creationId xmlns:p14="http://schemas.microsoft.com/office/powerpoint/2010/main" val="1028309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Slide Image Placeholder 1"/>
          <p:cNvSpPr>
            <a:spLocks noGrp="1" noRot="1" noChangeAspect="1" noTextEdit="1"/>
          </p:cNvSpPr>
          <p:nvPr>
            <p:ph type="sldImg"/>
          </p:nvPr>
        </p:nvSpPr>
        <p:spPr>
          <a:xfrm>
            <a:off x="2095500" y="533400"/>
            <a:ext cx="2743200" cy="2057400"/>
          </a:xfrm>
          <a:ln/>
        </p:spPr>
      </p:sp>
      <p:sp>
        <p:nvSpPr>
          <p:cNvPr id="3328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a:t>Note: There was no organization between the organization between the sending church, Antioch, and the receiving churches in Judea.  There was no “sponsoring church” between the sending church and the receiving churches.  God has showed us “how” one church sent to many churches. </a:t>
            </a:r>
          </a:p>
          <a:p>
            <a:endParaRPr lang="en-US" altLang="en-US" sz="1100"/>
          </a:p>
          <a:p>
            <a:r>
              <a:rPr lang="en-US" altLang="en-US" sz="1100"/>
              <a:t>Acts 11:27-30: “Now in these days prophets came down from Jerusalem to Antioch. </a:t>
            </a:r>
            <a:r>
              <a:rPr lang="en-US" altLang="en-US" sz="1100" baseline="30000"/>
              <a:t>28 </a:t>
            </a:r>
            <a:r>
              <a:rPr lang="en-US" altLang="en-US" sz="1100"/>
              <a:t>And one of them named Agabus stood up and foretold by the Spirit that there would be a great famine over all the world (this took place in the days of Claudius). </a:t>
            </a:r>
            <a:r>
              <a:rPr lang="en-US" altLang="en-US" sz="1100" baseline="30000"/>
              <a:t>29 </a:t>
            </a:r>
            <a:r>
              <a:rPr lang="en-US" altLang="en-US" sz="1100"/>
              <a:t>So the disciples determined, every one according to his ability, to send relief to the brothers</a:t>
            </a:r>
            <a:r>
              <a:rPr lang="en-US" altLang="en-US" sz="1100" baseline="30000"/>
              <a:t>[</a:t>
            </a:r>
            <a:r>
              <a:rPr lang="en-US" altLang="en-US" sz="1100" baseline="30000">
                <a:hlinkClick r:id="" action="ppaction://hlinkfile" tooltip="See footnote a"/>
              </a:rPr>
              <a:t>a</a:t>
            </a:r>
            <a:r>
              <a:rPr lang="en-US" altLang="en-US" sz="1100" baseline="30000"/>
              <a:t>]</a:t>
            </a:r>
            <a:r>
              <a:rPr lang="en-US" altLang="en-US" sz="1100"/>
              <a:t> living in Judea. </a:t>
            </a:r>
            <a:r>
              <a:rPr lang="en-US" altLang="en-US" sz="1100" baseline="30000"/>
              <a:t>30 </a:t>
            </a:r>
            <a:r>
              <a:rPr lang="en-US" altLang="en-US" sz="1100"/>
              <a:t>And they did so, sending it to the elders by the hand of Barnabas and Saul.”</a:t>
            </a:r>
          </a:p>
          <a:p>
            <a:endParaRPr lang="en-US" altLang="en-US" sz="1100"/>
          </a:p>
        </p:txBody>
      </p:sp>
      <p:sp>
        <p:nvSpPr>
          <p:cNvPr id="3328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0E4B018-3C47-684A-857F-B94F67F45D3E}" type="slidenum">
              <a:rPr lang="en-US" altLang="en-US"/>
              <a:pPr>
                <a:spcBef>
                  <a:spcPct val="0"/>
                </a:spcBef>
              </a:pPr>
              <a:t>15</a:t>
            </a:fld>
            <a:endParaRPr lang="en-US" altLang="en-US"/>
          </a:p>
        </p:txBody>
      </p:sp>
    </p:spTree>
    <p:extLst>
      <p:ext uri="{BB962C8B-B14F-4D97-AF65-F5344CB8AC3E}">
        <p14:creationId xmlns:p14="http://schemas.microsoft.com/office/powerpoint/2010/main" val="1708850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Slide Image Placeholder 1"/>
          <p:cNvSpPr>
            <a:spLocks noGrp="1" noRot="1" noChangeAspect="1" noTextEdit="1"/>
          </p:cNvSpPr>
          <p:nvPr>
            <p:ph type="sldImg"/>
          </p:nvPr>
        </p:nvSpPr>
        <p:spPr>
          <a:xfrm>
            <a:off x="2095500" y="533400"/>
            <a:ext cx="2743200" cy="2057400"/>
          </a:xfrm>
          <a:ln/>
        </p:spPr>
      </p:sp>
      <p:sp>
        <p:nvSpPr>
          <p:cNvPr id="3348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a:t>Point 3: Many churches sending to one church…it is an indisputable fact that many churches sent to the Jerusalem church.  Paul commanded them and authorized. </a:t>
            </a:r>
          </a:p>
          <a:p>
            <a:pPr>
              <a:buFont typeface="Wingdings" charset="2"/>
              <a:buChar char="q"/>
            </a:pPr>
            <a:r>
              <a:rPr lang="en-US" altLang="en-US" sz="1000"/>
              <a:t>Note the </a:t>
            </a:r>
            <a:r>
              <a:rPr lang="en-US" altLang="en-US" sz="1000" b="1"/>
              <a:t>reason</a:t>
            </a:r>
            <a:r>
              <a:rPr lang="en-US" altLang="en-US" sz="1000"/>
              <a:t> for their sending and </a:t>
            </a:r>
            <a:r>
              <a:rPr lang="en-US" altLang="en-US" sz="1000" b="1"/>
              <a:t>how </a:t>
            </a:r>
            <a:r>
              <a:rPr lang="en-US" altLang="en-US" sz="1000"/>
              <a:t>they sent.  </a:t>
            </a:r>
          </a:p>
          <a:p>
            <a:pPr>
              <a:buFontTx/>
              <a:buAutoNum type="alphaUcPeriod"/>
            </a:pPr>
            <a:r>
              <a:rPr lang="en-US" altLang="en-US" sz="1000"/>
              <a:t>Their reason for sending:</a:t>
            </a:r>
          </a:p>
          <a:p>
            <a:pPr marL="685800" lvl="1" indent="-228600">
              <a:buFontTx/>
              <a:buAutoNum type="arabicPeriod"/>
            </a:pPr>
            <a:r>
              <a:rPr lang="en-US" altLang="en-US" sz="1000"/>
              <a:t>The Jerusalem church in need – for material things or necessities which the Jerusalem church could not supply.  </a:t>
            </a:r>
          </a:p>
          <a:p>
            <a:pPr marL="685800" lvl="1" indent="-228600">
              <a:buFontTx/>
              <a:buAutoNum type="arabicPeriod"/>
            </a:pPr>
            <a:r>
              <a:rPr lang="en-US" altLang="en-US" sz="1000"/>
              <a:t>Paul commanded these churches to send to Jerusalem “that there may be equality” (2 Cor. 8:13-15)  - meaning that the churches who sent to the Jerusalem church were unequally wealthy.  </a:t>
            </a:r>
          </a:p>
          <a:p>
            <a:pPr>
              <a:buFontTx/>
              <a:buAutoNum type="alphaUcPeriod"/>
            </a:pPr>
            <a:r>
              <a:rPr lang="en-US" altLang="en-US" sz="1000"/>
              <a:t>How was it done? Sent directly to the church in need…no sponsoring church. (See chart 3) </a:t>
            </a:r>
          </a:p>
          <a:p>
            <a:pPr>
              <a:buFontTx/>
              <a:buChar char="•"/>
            </a:pPr>
            <a:r>
              <a:rPr lang="en-US" altLang="en-US" sz="1000"/>
              <a:t>1 Cor. 16:1-3: “Now concerning</a:t>
            </a:r>
            <a:r>
              <a:rPr lang="en-US" altLang="en-US" sz="1000" baseline="30000"/>
              <a:t> </a:t>
            </a:r>
            <a:r>
              <a:rPr lang="en-US" altLang="en-US" sz="1000"/>
              <a:t>the collection for the saints: as I directed the churches of Galatia, so you also are to do. </a:t>
            </a:r>
            <a:r>
              <a:rPr lang="en-US" altLang="en-US" sz="1000" baseline="30000"/>
              <a:t>2 </a:t>
            </a:r>
            <a:r>
              <a:rPr lang="en-US" altLang="en-US" sz="1000"/>
              <a:t>On the first day of every week, each of you is to put something aside and store it up, as he may prosper, so that there will be no collecting when I come. </a:t>
            </a:r>
            <a:r>
              <a:rPr lang="en-US" altLang="en-US" sz="1000" baseline="30000"/>
              <a:t>3 </a:t>
            </a:r>
            <a:r>
              <a:rPr lang="en-US" altLang="en-US" sz="1000"/>
              <a:t>And when I arrive, I will send those whom you accredit by letter </a:t>
            </a:r>
            <a:r>
              <a:rPr lang="en-US" altLang="en-US" sz="1000" b="1"/>
              <a:t>to carry your gift to Jerusalem</a:t>
            </a:r>
            <a:r>
              <a:rPr lang="en-US" altLang="en-US" sz="1000"/>
              <a:t>.”</a:t>
            </a:r>
          </a:p>
          <a:p>
            <a:pPr>
              <a:buFontTx/>
              <a:buChar char="•"/>
            </a:pPr>
            <a:r>
              <a:rPr lang="en-US" altLang="en-US" sz="1000"/>
              <a:t>2 Cor. 8:1-5: “We want you to know, brothers,</a:t>
            </a:r>
            <a:r>
              <a:rPr lang="en-US" altLang="en-US" sz="1000" baseline="30000"/>
              <a:t> </a:t>
            </a:r>
            <a:r>
              <a:rPr lang="en-US" altLang="en-US" sz="1000"/>
              <a:t>about the grace of God that has been given </a:t>
            </a:r>
            <a:r>
              <a:rPr lang="en-US" altLang="en-US" sz="1000" b="1"/>
              <a:t>among the churches of Macedonia</a:t>
            </a:r>
            <a:r>
              <a:rPr lang="en-US" altLang="en-US" sz="1000"/>
              <a:t>, </a:t>
            </a:r>
            <a:r>
              <a:rPr lang="en-US" altLang="en-US" sz="1000" baseline="30000"/>
              <a:t>2 </a:t>
            </a:r>
            <a:r>
              <a:rPr lang="en-US" altLang="en-US" sz="1000"/>
              <a:t>for in a severe test of affliction, their abundance of joy and their extreme poverty have overflowed in a wealth of generosity on their part. </a:t>
            </a:r>
            <a:r>
              <a:rPr lang="en-US" altLang="en-US" sz="1000" baseline="30000"/>
              <a:t>3 </a:t>
            </a:r>
            <a:r>
              <a:rPr lang="en-US" altLang="en-US" sz="1000"/>
              <a:t>For they gave according to their means, as I can testify, and beyond their means, of their own accord, </a:t>
            </a:r>
            <a:r>
              <a:rPr lang="en-US" altLang="en-US" sz="1000" baseline="30000"/>
              <a:t>4 </a:t>
            </a:r>
            <a:r>
              <a:rPr lang="en-US" altLang="en-US" sz="1000"/>
              <a:t>begging us earnestly for the favor</a:t>
            </a:r>
            <a:r>
              <a:rPr lang="en-US" altLang="en-US" sz="1000" baseline="30000"/>
              <a:t> </a:t>
            </a:r>
            <a:r>
              <a:rPr lang="en-US" altLang="en-US" sz="1000"/>
              <a:t>of </a:t>
            </a:r>
            <a:r>
              <a:rPr lang="en-US" altLang="en-US" sz="1000" b="1"/>
              <a:t>taking part in the relief of the saints</a:t>
            </a:r>
            <a:r>
              <a:rPr lang="en-US" altLang="en-US" sz="1000"/>
              <a:t>— </a:t>
            </a:r>
            <a:r>
              <a:rPr lang="en-US" altLang="en-US" sz="1000" baseline="30000"/>
              <a:t>5 </a:t>
            </a:r>
            <a:r>
              <a:rPr lang="en-US" altLang="en-US" sz="1000"/>
              <a:t>and this, not as we expected, but they gave themselves first to the Lord and then by the will of God to us.”</a:t>
            </a:r>
          </a:p>
          <a:p>
            <a:pPr>
              <a:buFontTx/>
              <a:buChar char="•"/>
            </a:pPr>
            <a:r>
              <a:rPr lang="en-US" altLang="en-US" sz="1000"/>
              <a:t>2 Cor. 9:1-2:  “Now it is superfluous for me to write to you </a:t>
            </a:r>
            <a:r>
              <a:rPr lang="en-US" altLang="en-US" sz="1000" b="1"/>
              <a:t>about the ministry for the saints</a:t>
            </a:r>
            <a:r>
              <a:rPr lang="en-US" altLang="en-US" sz="1000"/>
              <a:t>, </a:t>
            </a:r>
            <a:r>
              <a:rPr lang="en-US" altLang="en-US" sz="1000" baseline="30000"/>
              <a:t>2 </a:t>
            </a:r>
            <a:r>
              <a:rPr lang="en-US" altLang="en-US" sz="1000"/>
              <a:t>for I know your readiness, of which I boast about you to the people of Macedonia, saying that Achaia has been ready since last year. And your zeal has stirred up most of them.”</a:t>
            </a:r>
          </a:p>
          <a:p>
            <a:pPr>
              <a:buFontTx/>
              <a:buChar char="•"/>
            </a:pPr>
            <a:r>
              <a:rPr lang="en-US" altLang="en-US" sz="1000"/>
              <a:t>Ro. 15:25-32: “</a:t>
            </a:r>
            <a:r>
              <a:rPr lang="en-US" altLang="en-US" sz="1000" baseline="30000"/>
              <a:t> </a:t>
            </a:r>
            <a:r>
              <a:rPr lang="en-US" altLang="en-US" sz="1000"/>
              <a:t>At present, however, I am going to Jerusalem bringing aid to the saints. </a:t>
            </a:r>
            <a:r>
              <a:rPr lang="en-US" altLang="en-US" sz="1000" baseline="30000"/>
              <a:t>26 </a:t>
            </a:r>
            <a:r>
              <a:rPr lang="en-US" altLang="en-US" sz="1000"/>
              <a:t>For Macedonia and Achaia have been pleased to make some contribution for the poor among the saints at Jerusalem. </a:t>
            </a:r>
            <a:r>
              <a:rPr lang="en-US" altLang="en-US" sz="1000" baseline="30000"/>
              <a:t>27 </a:t>
            </a:r>
            <a:r>
              <a:rPr lang="en-US" altLang="en-US" sz="1000"/>
              <a:t>For they were pleased to do it, and indeed they owe it to them. For if the Gentiles have come to share in their spiritual blessings, they ought also to be of service to them in material blessings. </a:t>
            </a:r>
            <a:r>
              <a:rPr lang="en-US" altLang="en-US" sz="1000" baseline="30000"/>
              <a:t>28 </a:t>
            </a:r>
            <a:r>
              <a:rPr lang="en-US" altLang="en-US" sz="1000"/>
              <a:t>When therefore I have completed this and have delivered to them what has been collected, I will leave for Spain by way of you. </a:t>
            </a:r>
            <a:r>
              <a:rPr lang="en-US" altLang="en-US" sz="1000" baseline="30000"/>
              <a:t>29 </a:t>
            </a:r>
            <a:r>
              <a:rPr lang="en-US" altLang="en-US" sz="1000"/>
              <a:t>I know that when I come to you I will come in the fullness of the blessing</a:t>
            </a:r>
            <a:r>
              <a:rPr lang="en-US" altLang="en-US" sz="1000" baseline="30000"/>
              <a:t>[</a:t>
            </a:r>
            <a:r>
              <a:rPr lang="en-US" altLang="en-US" sz="1000"/>
              <a:t>of Christ.  </a:t>
            </a:r>
            <a:r>
              <a:rPr lang="en-US" altLang="en-US" sz="1000" baseline="30000"/>
              <a:t>30 </a:t>
            </a:r>
            <a:r>
              <a:rPr lang="en-US" altLang="en-US" sz="1000"/>
              <a:t>I appeal to you, brothers, by our Lord Jesus Christ and by the love of the Spirit, to strive together with me in your prayers to God on my behalf, </a:t>
            </a:r>
            <a:r>
              <a:rPr lang="en-US" altLang="en-US" sz="1000" baseline="30000"/>
              <a:t>31 </a:t>
            </a:r>
            <a:r>
              <a:rPr lang="en-US" altLang="en-US" sz="1000"/>
              <a:t>that I may be delivered from the unbelievers in Judea, and that my service for Jerusalem may be acceptable to the saints, </a:t>
            </a:r>
            <a:r>
              <a:rPr lang="en-US" altLang="en-US" sz="1000" baseline="30000"/>
              <a:t>32 </a:t>
            </a:r>
            <a:r>
              <a:rPr lang="en-US" altLang="en-US" sz="1000"/>
              <a:t>so that by God's will I may come to you with joy and be refreshed in your company.</a:t>
            </a:r>
          </a:p>
          <a:p>
            <a:pPr>
              <a:buFontTx/>
              <a:buChar char="•"/>
            </a:pPr>
            <a:endParaRPr lang="en-US" altLang="en-US" sz="1000"/>
          </a:p>
          <a:p>
            <a:r>
              <a:rPr lang="en-US" altLang="en-US" sz="1000" b="1"/>
              <a:t> </a:t>
            </a:r>
            <a:endParaRPr lang="en-US" altLang="en-US" sz="1000"/>
          </a:p>
          <a:p>
            <a:pPr>
              <a:buFontTx/>
              <a:buChar char="•"/>
            </a:pPr>
            <a:endParaRPr lang="en-US" altLang="en-US" sz="1000"/>
          </a:p>
        </p:txBody>
      </p:sp>
      <p:sp>
        <p:nvSpPr>
          <p:cNvPr id="3348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D858E49-764C-D04C-9279-9697EDB362CB}" type="slidenum">
              <a:rPr lang="en-US" altLang="en-US"/>
              <a:pPr>
                <a:spcBef>
                  <a:spcPct val="0"/>
                </a:spcBef>
              </a:pPr>
              <a:t>16</a:t>
            </a:fld>
            <a:endParaRPr lang="en-US" altLang="en-US"/>
          </a:p>
        </p:txBody>
      </p:sp>
    </p:spTree>
    <p:extLst>
      <p:ext uri="{BB962C8B-B14F-4D97-AF65-F5344CB8AC3E}">
        <p14:creationId xmlns:p14="http://schemas.microsoft.com/office/powerpoint/2010/main" val="1055898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Slide Image Placeholder 1"/>
          <p:cNvSpPr>
            <a:spLocks noGrp="1" noRot="1" noChangeAspect="1" noTextEdit="1"/>
          </p:cNvSpPr>
          <p:nvPr>
            <p:ph type="sldImg"/>
          </p:nvPr>
        </p:nvSpPr>
        <p:spPr>
          <a:xfrm>
            <a:off x="2095500" y="533400"/>
            <a:ext cx="2743200" cy="2057400"/>
          </a:xfrm>
          <a:ln/>
        </p:spPr>
      </p:sp>
      <p:sp>
        <p:nvSpPr>
          <p:cNvPr id="3368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Many churches sending to one…</a:t>
            </a:r>
          </a:p>
        </p:txBody>
      </p:sp>
      <p:sp>
        <p:nvSpPr>
          <p:cNvPr id="336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A7A690C-6690-284A-A1A2-AE0C58F3E6B9}" type="slidenum">
              <a:rPr lang="en-US" altLang="en-US"/>
              <a:pPr>
                <a:spcBef>
                  <a:spcPct val="0"/>
                </a:spcBef>
              </a:pPr>
              <a:t>17</a:t>
            </a:fld>
            <a:endParaRPr lang="en-US" altLang="en-US"/>
          </a:p>
        </p:txBody>
      </p:sp>
    </p:spTree>
    <p:extLst>
      <p:ext uri="{BB962C8B-B14F-4D97-AF65-F5344CB8AC3E}">
        <p14:creationId xmlns:p14="http://schemas.microsoft.com/office/powerpoint/2010/main" val="982470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Slide Image Placeholder 1"/>
          <p:cNvSpPr>
            <a:spLocks noGrp="1" noRot="1" noChangeAspect="1" noTextEdit="1"/>
          </p:cNvSpPr>
          <p:nvPr>
            <p:ph type="sldImg"/>
          </p:nvPr>
        </p:nvSpPr>
        <p:spPr>
          <a:xfrm>
            <a:off x="2095500" y="533400"/>
            <a:ext cx="2743200" cy="2057400"/>
          </a:xfrm>
          <a:ln/>
        </p:spPr>
      </p:sp>
      <p:sp>
        <p:nvSpPr>
          <p:cNvPr id="3389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sending unto Jerusalem is not to be confused with that of Acts 11:27-30 when Antioch sent to the brethren in Judea.  Antioch’s gift to the churches of Judea had occurred some 12 to 14 years before this one.   </a:t>
            </a:r>
          </a:p>
        </p:txBody>
      </p:sp>
      <p:sp>
        <p:nvSpPr>
          <p:cNvPr id="3389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506DD7A-6A2E-6243-8948-C30B78944C78}" type="slidenum">
              <a:rPr lang="en-US" altLang="en-US"/>
              <a:pPr>
                <a:spcBef>
                  <a:spcPct val="0"/>
                </a:spcBef>
              </a:pPr>
              <a:t>18</a:t>
            </a:fld>
            <a:endParaRPr lang="en-US" altLang="en-US"/>
          </a:p>
        </p:txBody>
      </p:sp>
    </p:spTree>
    <p:extLst>
      <p:ext uri="{BB962C8B-B14F-4D97-AF65-F5344CB8AC3E}">
        <p14:creationId xmlns:p14="http://schemas.microsoft.com/office/powerpoint/2010/main" val="245405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Slide Image Placeholder 1"/>
          <p:cNvSpPr>
            <a:spLocks noGrp="1" noRot="1" noChangeAspect="1" noTextEdit="1"/>
          </p:cNvSpPr>
          <p:nvPr>
            <p:ph type="sldImg"/>
          </p:nvPr>
        </p:nvSpPr>
        <p:spPr>
          <a:xfrm>
            <a:off x="2095500" y="533400"/>
            <a:ext cx="2743200" cy="2057400"/>
          </a:xfrm>
          <a:ln/>
        </p:spPr>
      </p:sp>
      <p:sp>
        <p:nvSpPr>
          <p:cNvPr id="3409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There is neither command nor example for the church to engage in a work of general benevolence.  Benevolence is to be given as a matter of routine by the individual but the church is limited in scope to relieve the needs of saints. We should be content to let the individual do the work he/she should do and let the church do the work God has given it to do.    </a:t>
            </a:r>
          </a:p>
        </p:txBody>
      </p:sp>
      <p:sp>
        <p:nvSpPr>
          <p:cNvPr id="3409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33AD29A-E201-D242-B888-6746CCA7735A}" type="slidenum">
              <a:rPr lang="en-US" altLang="en-US"/>
              <a:pPr>
                <a:spcBef>
                  <a:spcPct val="0"/>
                </a:spcBef>
              </a:pPr>
              <a:t>19</a:t>
            </a:fld>
            <a:endParaRPr lang="en-US" altLang="en-US"/>
          </a:p>
        </p:txBody>
      </p:sp>
    </p:spTree>
    <p:extLst>
      <p:ext uri="{BB962C8B-B14F-4D97-AF65-F5344CB8AC3E}">
        <p14:creationId xmlns:p14="http://schemas.microsoft.com/office/powerpoint/2010/main" val="132979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pPr>
              <a:defRPr/>
            </a:pPr>
            <a:fld id="{3027A1C0-5EEA-B843-87BB-BF1A8FCAC318}" type="slidenum">
              <a:rPr lang="es-ES" altLang="en-US" smtClean="0"/>
              <a:pPr>
                <a:defRPr/>
              </a:pPr>
              <a:t>2</a:t>
            </a:fld>
            <a:endParaRPr lang="es-ES" altLang="en-US"/>
          </a:p>
        </p:txBody>
      </p:sp>
    </p:spTree>
    <p:extLst>
      <p:ext uri="{BB962C8B-B14F-4D97-AF65-F5344CB8AC3E}">
        <p14:creationId xmlns:p14="http://schemas.microsoft.com/office/powerpoint/2010/main" val="1107046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1" name="Slide Image Placeholder 1"/>
          <p:cNvSpPr>
            <a:spLocks noGrp="1" noRot="1" noChangeAspect="1" noTextEdit="1"/>
          </p:cNvSpPr>
          <p:nvPr>
            <p:ph type="sldImg"/>
          </p:nvPr>
        </p:nvSpPr>
        <p:spPr>
          <a:xfrm>
            <a:off x="2095500" y="533400"/>
            <a:ext cx="2743200" cy="2057400"/>
          </a:xfrm>
          <a:ln/>
        </p:spPr>
      </p:sp>
      <p:sp>
        <p:nvSpPr>
          <p:cNvPr id="3430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NT teaching shows that God intends for every child of His to have compassion on all saints and non-saints who are in physical need.</a:t>
            </a:r>
          </a:p>
          <a:p>
            <a:endParaRPr lang="en-US" altLang="en-US"/>
          </a:p>
          <a:p>
            <a:r>
              <a:rPr lang="en-US" altLang="en-US"/>
              <a:t>NT teaching shows that God intends for each congregation to relieve its own needy members (using the funds from its treasury; the supervision of such work being under the oversight of its elders.  The church has no right to set up a general benevolence or a cooperative structure for relieving the needy of the “brotherhood.”    </a:t>
            </a:r>
          </a:p>
          <a:p>
            <a:endParaRPr lang="en-US" altLang="en-US"/>
          </a:p>
          <a:p>
            <a:endParaRPr lang="en-US" altLang="en-US"/>
          </a:p>
          <a:p>
            <a:r>
              <a:rPr lang="en-US" altLang="en-US"/>
              <a:t> </a:t>
            </a:r>
          </a:p>
        </p:txBody>
      </p:sp>
      <p:sp>
        <p:nvSpPr>
          <p:cNvPr id="3430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BBB5F14-4FD6-0146-BC5B-086C800A2C5D}" type="slidenum">
              <a:rPr lang="en-US" altLang="en-US"/>
              <a:pPr>
                <a:spcBef>
                  <a:spcPct val="0"/>
                </a:spcBef>
              </a:pPr>
              <a:t>20</a:t>
            </a:fld>
            <a:endParaRPr lang="en-US" altLang="en-US"/>
          </a:p>
        </p:txBody>
      </p:sp>
    </p:spTree>
    <p:extLst>
      <p:ext uri="{BB962C8B-B14F-4D97-AF65-F5344CB8AC3E}">
        <p14:creationId xmlns:p14="http://schemas.microsoft.com/office/powerpoint/2010/main" val="1408145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B78A8A3-7E55-8C46-9A56-5E452DD7D2D7}" type="slidenum">
              <a:rPr lang="es-ES" altLang="en-US" smtClean="0"/>
              <a:pPr>
                <a:defRPr/>
              </a:pPr>
              <a:t>21</a:t>
            </a:fld>
            <a:endParaRPr lang="es-ES" altLang="en-US"/>
          </a:p>
        </p:txBody>
      </p:sp>
    </p:spTree>
    <p:extLst>
      <p:ext uri="{BB962C8B-B14F-4D97-AF65-F5344CB8AC3E}">
        <p14:creationId xmlns:p14="http://schemas.microsoft.com/office/powerpoint/2010/main" val="13003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B78A8A3-7E55-8C46-9A56-5E452DD7D2D7}" type="slidenum">
              <a:rPr lang="es-ES" altLang="en-US" smtClean="0"/>
              <a:pPr>
                <a:defRPr/>
              </a:pPr>
              <a:t>3</a:t>
            </a:fld>
            <a:endParaRPr lang="es-ES" altLang="en-US"/>
          </a:p>
        </p:txBody>
      </p:sp>
    </p:spTree>
    <p:extLst>
      <p:ext uri="{BB962C8B-B14F-4D97-AF65-F5344CB8AC3E}">
        <p14:creationId xmlns:p14="http://schemas.microsoft.com/office/powerpoint/2010/main" val="181349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Slide Image Placeholder 1"/>
          <p:cNvSpPr>
            <a:spLocks noGrp="1" noRot="1" noChangeAspect="1" noTextEdit="1"/>
          </p:cNvSpPr>
          <p:nvPr>
            <p:ph type="sldImg"/>
          </p:nvPr>
        </p:nvSpPr>
        <p:spPr>
          <a:xfrm>
            <a:off x="2095500" y="533400"/>
            <a:ext cx="2743200" cy="2057400"/>
          </a:xfrm>
          <a:ln/>
        </p:spPr>
      </p:sp>
      <p:sp>
        <p:nvSpPr>
          <p:cNvPr id="3102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Edification requires the need for helps or aids.  The church is authorized to edify without adding an organization... The local church is the only organization authorized.  See   </a:t>
            </a:r>
          </a:p>
        </p:txBody>
      </p:sp>
      <p:sp>
        <p:nvSpPr>
          <p:cNvPr id="310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320D83B-A701-0242-AB9C-A5505AA89AD8}" type="slidenum">
              <a:rPr lang="en-US" altLang="en-US"/>
              <a:pPr>
                <a:spcBef>
                  <a:spcPct val="0"/>
                </a:spcBef>
              </a:pPr>
              <a:t>4</a:t>
            </a:fld>
            <a:endParaRPr lang="en-US" altLang="en-US"/>
          </a:p>
        </p:txBody>
      </p:sp>
    </p:spTree>
    <p:extLst>
      <p:ext uri="{BB962C8B-B14F-4D97-AF65-F5344CB8AC3E}">
        <p14:creationId xmlns:p14="http://schemas.microsoft.com/office/powerpoint/2010/main" val="446269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fontScale="92500" lnSpcReduction="20000"/>
          </a:bodyPr>
          <a:lstStyle/>
          <a:p>
            <a:pPr>
              <a:defRPr/>
            </a:pPr>
            <a:r>
              <a:rPr lang="en-US" dirty="0" smtClean="0"/>
              <a:t>Authorized action includes (1) things that are required and (2) things that are allowed.  </a:t>
            </a:r>
          </a:p>
          <a:p>
            <a:pPr>
              <a:defRPr/>
            </a:pPr>
            <a:endParaRPr lang="en-US" dirty="0" smtClean="0"/>
          </a:p>
          <a:p>
            <a:pPr>
              <a:defRPr/>
            </a:pPr>
            <a:r>
              <a:rPr lang="en-US" dirty="0" smtClean="0"/>
              <a:t>Note: You don’t prove something is right because you think it is expedient.  That’s the old concept that the end justifies the means. That doesn’t follows.  That has never been the case.  That’s exactly what King Saul thought when he was told to destroy all the Amalekites, but he saved the best of the flock – the end does not justify his actions.  “To obey is better than sacrifice” (1 Sam. 15:22) </a:t>
            </a:r>
            <a:br>
              <a:rPr lang="en-US" dirty="0" smtClean="0"/>
            </a:br>
            <a:endParaRPr lang="en-US" dirty="0" smtClean="0"/>
          </a:p>
          <a:p>
            <a:pPr>
              <a:buFont typeface="Arial" pitchFamily="34" charset="0"/>
              <a:buChar char="•"/>
              <a:defRPr/>
            </a:pPr>
            <a:r>
              <a:rPr lang="en-US" dirty="0" smtClean="0"/>
              <a:t>Expediency does not authorize; it must fall within the scope of an authorized action.  </a:t>
            </a:r>
          </a:p>
          <a:p>
            <a:pPr>
              <a:buFont typeface="Arial" pitchFamily="34" charset="0"/>
              <a:buChar char="•"/>
              <a:defRPr/>
            </a:pPr>
            <a:r>
              <a:rPr lang="en-US" dirty="0" smtClean="0"/>
              <a:t>It must not violate some principle of Bible teaching.  </a:t>
            </a:r>
          </a:p>
          <a:p>
            <a:pPr>
              <a:buFont typeface="Arial" pitchFamily="34" charset="0"/>
              <a:buChar char="•"/>
              <a:defRPr/>
            </a:pPr>
            <a:r>
              <a:rPr lang="en-US" dirty="0" smtClean="0"/>
              <a:t>We can expedite anything and everything that does not violate NT teaching but, for example, we cannot expedite sprinkling for baptism.  </a:t>
            </a:r>
          </a:p>
          <a:p>
            <a:pPr>
              <a:buFont typeface="Arial" pitchFamily="34" charset="0"/>
              <a:buChar char="•"/>
              <a:defRPr/>
            </a:pPr>
            <a:r>
              <a:rPr lang="en-US" dirty="0" smtClean="0"/>
              <a:t>We can’t do that because sprinkling is not scriptural.   </a:t>
            </a:r>
          </a:p>
          <a:p>
            <a:pPr>
              <a:buFont typeface="Arial" pitchFamily="34" charset="0"/>
              <a:buNone/>
              <a:defRPr/>
            </a:pPr>
            <a:r>
              <a:rPr lang="en-US" dirty="0" smtClean="0"/>
              <a:t/>
            </a:r>
            <a:br>
              <a:rPr lang="en-US" dirty="0" smtClean="0"/>
            </a:br>
            <a:r>
              <a:rPr lang="en-US" dirty="0" smtClean="0"/>
              <a:t>Eph. 4:</a:t>
            </a:r>
            <a:r>
              <a:rPr lang="en-US" baseline="30000" dirty="0" smtClean="0"/>
              <a:t>15-16 ”</a:t>
            </a:r>
            <a:r>
              <a:rPr lang="en-US" dirty="0" smtClean="0"/>
              <a:t>Rather, speaking the truth in love, we are to grow up in every way into him who is the head, into Christ, </a:t>
            </a:r>
            <a:r>
              <a:rPr lang="en-US" baseline="30000" dirty="0" smtClean="0"/>
              <a:t>16 </a:t>
            </a:r>
            <a:r>
              <a:rPr lang="en-US" dirty="0" smtClean="0"/>
              <a:t>from whom the whole body, joined and held together by every joint with which it is equipped, when each part is working properly, makes the body grow so that it builds itself up in love.”</a:t>
            </a:r>
          </a:p>
          <a:p>
            <a:pPr>
              <a:buFont typeface="Arial" pitchFamily="34" charset="0"/>
              <a:buNone/>
              <a:defRPr/>
            </a:pPr>
            <a:endParaRPr lang="en-US" dirty="0" smtClean="0"/>
          </a:p>
          <a:p>
            <a:pPr>
              <a:buFont typeface="Arial" pitchFamily="34" charset="0"/>
              <a:buNone/>
              <a:defRPr/>
            </a:pPr>
            <a:r>
              <a:rPr lang="en-US" baseline="30000" dirty="0" smtClean="0"/>
              <a:t>Acts</a:t>
            </a:r>
            <a:r>
              <a:rPr lang="en-US" dirty="0" smtClean="0"/>
              <a:t> 20:</a:t>
            </a:r>
            <a:r>
              <a:rPr lang="en-US" baseline="30000" dirty="0" smtClean="0"/>
              <a:t>7 ”</a:t>
            </a:r>
            <a:r>
              <a:rPr lang="en-US" dirty="0" smtClean="0"/>
              <a:t>On the first day of the week, when we were gathered together to break bread, Paul talked with them, intending to depart on the next day, and he prolonged his speech until midnight.”</a:t>
            </a:r>
            <a:br>
              <a:rPr lang="en-US" dirty="0" smtClean="0"/>
            </a:br>
            <a:endParaRPr lang="en-US" dirty="0" smtClean="0"/>
          </a:p>
          <a:p>
            <a:pPr>
              <a:buFont typeface="Arial" pitchFamily="34" charset="0"/>
              <a:buNone/>
              <a:defRPr/>
            </a:pPr>
            <a:r>
              <a:rPr lang="en-US" dirty="0" smtClean="0"/>
              <a:t>2 Th. 3:6 </a:t>
            </a:r>
            <a:r>
              <a:rPr lang="en-US" baseline="30000" dirty="0" smtClean="0"/>
              <a:t>“</a:t>
            </a:r>
            <a:r>
              <a:rPr lang="en-US" dirty="0" smtClean="0"/>
              <a:t>Now we command you, brothers, in the name of our Lord Jesus Christ, that you keep away from any brother who is walking in idleness and not in accord with the tradition that you received from us”</a:t>
            </a:r>
          </a:p>
          <a:p>
            <a:pPr>
              <a:buFont typeface="Arial" pitchFamily="34" charset="0"/>
              <a:buNone/>
              <a:defRPr/>
            </a:pPr>
            <a:endParaRPr lang="en-US" dirty="0"/>
          </a:p>
        </p:txBody>
      </p:sp>
      <p:sp>
        <p:nvSpPr>
          <p:cNvPr id="2600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C3A6D80-BE90-8348-A28B-6C472D8462C6}" type="slidenum">
              <a:rPr lang="en-US" altLang="en-US"/>
              <a:pPr>
                <a:spcBef>
                  <a:spcPct val="0"/>
                </a:spcBef>
              </a:pPr>
              <a:t>5</a:t>
            </a:fld>
            <a:endParaRPr lang="en-US" altLang="en-US"/>
          </a:p>
        </p:txBody>
      </p:sp>
    </p:spTree>
    <p:extLst>
      <p:ext uri="{BB962C8B-B14F-4D97-AF65-F5344CB8AC3E}">
        <p14:creationId xmlns:p14="http://schemas.microsoft.com/office/powerpoint/2010/main" val="105753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Slide Image Placeholder 1"/>
          <p:cNvSpPr>
            <a:spLocks noGrp="1" noRot="1" noChangeAspect="1" noTextEdit="1"/>
          </p:cNvSpPr>
          <p:nvPr>
            <p:ph type="sldImg"/>
          </p:nvPr>
        </p:nvSpPr>
        <p:spPr>
          <a:xfrm>
            <a:off x="2095500" y="533400"/>
            <a:ext cx="2743200" cy="2057400"/>
          </a:xfrm>
          <a:ln/>
        </p:spPr>
      </p:sp>
      <p:sp>
        <p:nvSpPr>
          <p:cNvPr id="318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b="1">
                <a:latin typeface="Arial Black" charset="0"/>
              </a:rPr>
              <a:t>   </a:t>
            </a:r>
          </a:p>
          <a:p>
            <a:pPr>
              <a:buFontTx/>
              <a:buAutoNum type="arabicPeriod"/>
            </a:pPr>
            <a:r>
              <a:rPr lang="en-US" altLang="en-US" b="1">
                <a:latin typeface="Arial Black" charset="0"/>
              </a:rPr>
              <a:t>ASSEMBLE   </a:t>
            </a:r>
            <a:r>
              <a:rPr lang="en-US" altLang="en-US">
                <a:latin typeface="Arial Black" charset="0"/>
              </a:rPr>
              <a:t> </a:t>
            </a:r>
            <a:r>
              <a:rPr lang="en-US" altLang="en-US" b="1">
                <a:latin typeface="Arial Black" charset="0"/>
              </a:rPr>
              <a:t>				</a:t>
            </a:r>
          </a:p>
          <a:p>
            <a:pPr>
              <a:buFontTx/>
              <a:buAutoNum type="arabicPeriod"/>
            </a:pPr>
            <a:r>
              <a:rPr lang="en-US" altLang="en-US" b="1">
                <a:latin typeface="Arial Black" charset="0"/>
              </a:rPr>
              <a:t>BAPTIZE      </a:t>
            </a:r>
            <a:r>
              <a:rPr lang="en-US" altLang="en-US">
                <a:latin typeface="Arial Black" charset="0"/>
              </a:rPr>
              <a:t> 	</a:t>
            </a:r>
          </a:p>
          <a:p>
            <a:pPr>
              <a:buFontTx/>
              <a:buAutoNum type="arabicPeriod"/>
            </a:pPr>
            <a:r>
              <a:rPr lang="en-US" altLang="en-US" b="1">
                <a:latin typeface="Arial Black" charset="0"/>
              </a:rPr>
              <a:t>SING	        </a:t>
            </a:r>
            <a:r>
              <a:rPr lang="en-US" altLang="en-US">
                <a:latin typeface="Arial Black" charset="0"/>
              </a:rPr>
              <a:t> 	                                    			 </a:t>
            </a:r>
            <a:r>
              <a:rPr lang="en-US" altLang="en-US" b="1">
                <a:latin typeface="Arial Black" charset="0"/>
              </a:rPr>
              <a:t>  </a:t>
            </a:r>
            <a:br>
              <a:rPr lang="en-US" altLang="en-US" b="1">
                <a:latin typeface="Arial Black" charset="0"/>
              </a:rPr>
            </a:br>
            <a:r>
              <a:rPr lang="en-US" altLang="en-US" b="1">
                <a:latin typeface="Arial Black" charset="0"/>
              </a:rPr>
              <a:t>Psalms, hymns and spiritual songs</a:t>
            </a:r>
          </a:p>
          <a:p>
            <a:pPr>
              <a:buFontTx/>
              <a:buAutoNum type="arabicPeriod"/>
            </a:pPr>
            <a:r>
              <a:rPr lang="en-US" altLang="en-US" b="1">
                <a:latin typeface="Arial Black" charset="0"/>
              </a:rPr>
              <a:t>LAY BY IN STORE</a:t>
            </a:r>
            <a:br>
              <a:rPr lang="en-US" altLang="en-US" b="1">
                <a:latin typeface="Arial Black" charset="0"/>
              </a:rPr>
            </a:br>
            <a:r>
              <a:rPr lang="en-US" altLang="en-US" b="1">
                <a:latin typeface="Arial Black" charset="0"/>
              </a:rPr>
              <a:t>Who? Every one of you?</a:t>
            </a:r>
            <a:br>
              <a:rPr lang="en-US" altLang="en-US" b="1">
                <a:latin typeface="Arial Black" charset="0"/>
              </a:rPr>
            </a:br>
            <a:r>
              <a:rPr lang="en-US" altLang="en-US" b="1">
                <a:latin typeface="Arial Black" charset="0"/>
              </a:rPr>
              <a:t>When? 1</a:t>
            </a:r>
            <a:r>
              <a:rPr lang="en-US" altLang="en-US" b="1" baseline="30000">
                <a:latin typeface="Arial Black" charset="0"/>
              </a:rPr>
              <a:t>st</a:t>
            </a:r>
            <a:r>
              <a:rPr lang="en-US" altLang="en-US" b="1">
                <a:latin typeface="Arial Black" charset="0"/>
              </a:rPr>
              <a:t> day of week</a:t>
            </a:r>
            <a:br>
              <a:rPr lang="en-US" altLang="en-US" b="1">
                <a:latin typeface="Arial Black" charset="0"/>
              </a:rPr>
            </a:br>
            <a:r>
              <a:rPr lang="en-US" altLang="en-US" b="1">
                <a:latin typeface="Arial Black" charset="0"/>
              </a:rPr>
              <a:t>How? As God prospects</a:t>
            </a:r>
          </a:p>
          <a:p>
            <a:pPr>
              <a:buFontTx/>
              <a:buAutoNum type="arabicPeriod"/>
            </a:pPr>
            <a:r>
              <a:rPr lang="en-US" altLang="en-US" b="1">
                <a:latin typeface="Arial Black" charset="0"/>
              </a:rPr>
              <a:t>PREACHING</a:t>
            </a:r>
            <a:br>
              <a:rPr lang="en-US" altLang="en-US" b="1">
                <a:latin typeface="Arial Black" charset="0"/>
              </a:rPr>
            </a:br>
            <a:r>
              <a:rPr lang="en-US" altLang="en-US" b="1">
                <a:latin typeface="Arial Black" charset="0"/>
              </a:rPr>
              <a:t>What? Gospel</a:t>
            </a:r>
            <a:br>
              <a:rPr lang="en-US" altLang="en-US" b="1">
                <a:latin typeface="Arial Black" charset="0"/>
              </a:rPr>
            </a:br>
            <a:r>
              <a:rPr lang="en-US" altLang="en-US" b="1">
                <a:latin typeface="Arial Black" charset="0"/>
              </a:rPr>
              <a:t>Who? Disciples</a:t>
            </a:r>
            <a:br>
              <a:rPr lang="en-US" altLang="en-US" b="1">
                <a:latin typeface="Arial Black" charset="0"/>
              </a:rPr>
            </a:br>
            <a:r>
              <a:rPr lang="en-US" altLang="en-US" b="1">
                <a:latin typeface="Arial Black" charset="0"/>
              </a:rPr>
              <a:t>Organization? Church</a:t>
            </a:r>
          </a:p>
          <a:p>
            <a:pPr>
              <a:buFontTx/>
              <a:buAutoNum type="arabicPeriod"/>
            </a:pPr>
            <a:r>
              <a:rPr lang="en-US" altLang="en-US" b="1">
                <a:latin typeface="Arial Black" charset="0"/>
              </a:rPr>
              <a:t>DRINK THIS CUP</a:t>
            </a:r>
            <a:br>
              <a:rPr lang="en-US" altLang="en-US" b="1">
                <a:latin typeface="Arial Black" charset="0"/>
              </a:rPr>
            </a:br>
            <a:r>
              <a:rPr lang="en-US" altLang="en-US" b="1">
                <a:latin typeface="Arial Black" charset="0"/>
              </a:rPr>
              <a:t>What? Cup</a:t>
            </a:r>
            <a:br>
              <a:rPr lang="en-US" altLang="en-US" b="1">
                <a:latin typeface="Arial Black" charset="0"/>
              </a:rPr>
            </a:br>
            <a:r>
              <a:rPr lang="en-US" altLang="en-US" b="1">
                <a:latin typeface="Arial Black" charset="0"/>
              </a:rPr>
              <a:t>When? Ist day of week</a:t>
            </a:r>
            <a:br>
              <a:rPr lang="en-US" altLang="en-US" b="1">
                <a:latin typeface="Arial Black" charset="0"/>
              </a:rPr>
            </a:br>
            <a:r>
              <a:rPr lang="en-US" altLang="en-US" b="1">
                <a:latin typeface="Arial Black" charset="0"/>
              </a:rPr>
              <a:t>Where? Kingdom</a:t>
            </a:r>
            <a:br>
              <a:rPr lang="en-US" altLang="en-US" b="1">
                <a:latin typeface="Arial Black" charset="0"/>
              </a:rPr>
            </a:br>
            <a:r>
              <a:rPr lang="en-US" altLang="en-US" b="1">
                <a:latin typeface="Arial Black" charset="0"/>
              </a:rPr>
              <a:t>Who? Every Disciple</a:t>
            </a:r>
          </a:p>
          <a:p>
            <a:pPr>
              <a:buFontTx/>
              <a:buAutoNum type="arabicPeriod"/>
            </a:pPr>
            <a:r>
              <a:rPr lang="en-US" altLang="en-US" b="1">
                <a:latin typeface="Arial Black" charset="0"/>
              </a:rPr>
              <a:t>RELIEVE NEEDY</a:t>
            </a:r>
            <a:br>
              <a:rPr lang="en-US" altLang="en-US" b="1">
                <a:latin typeface="Arial Black" charset="0"/>
              </a:rPr>
            </a:br>
            <a:r>
              <a:rPr lang="en-US" altLang="en-US" b="1">
                <a:latin typeface="Arial Black" charset="0"/>
              </a:rPr>
              <a:t>When? labour</a:t>
            </a:r>
            <a:br>
              <a:rPr lang="en-US" altLang="en-US" b="1">
                <a:latin typeface="Arial Black" charset="0"/>
              </a:rPr>
            </a:br>
            <a:r>
              <a:rPr lang="en-US" altLang="en-US" b="1">
                <a:latin typeface="Arial Black" charset="0"/>
              </a:rPr>
              <a:t>Who? Needy Saints</a:t>
            </a:r>
          </a:p>
          <a:p>
            <a:pPr>
              <a:buFontTx/>
              <a:buAutoNum type="arabicPeriod"/>
            </a:pPr>
            <a:r>
              <a:rPr lang="en-US" altLang="en-US" b="1">
                <a:latin typeface="Arial Black" charset="0"/>
              </a:rPr>
              <a:t>TEACH</a:t>
            </a:r>
            <a:br>
              <a:rPr lang="en-US" altLang="en-US" b="1">
                <a:latin typeface="Arial Black" charset="0"/>
              </a:rPr>
            </a:br>
            <a:r>
              <a:rPr lang="en-US" altLang="en-US" b="1">
                <a:latin typeface="Arial Black" charset="0"/>
              </a:rPr>
              <a:t>Who? The taught</a:t>
            </a:r>
          </a:p>
          <a:p>
            <a:pPr>
              <a:buFontTx/>
              <a:buAutoNum type="arabicPeriod"/>
            </a:pPr>
            <a:r>
              <a:rPr lang="en-US" altLang="en-US" b="1">
                <a:latin typeface="Arial Black" charset="0"/>
              </a:rPr>
              <a:t>SUPPORT PREACHER</a:t>
            </a:r>
            <a:br>
              <a:rPr lang="en-US" altLang="en-US" b="1">
                <a:latin typeface="Arial Black" charset="0"/>
              </a:rPr>
            </a:br>
            <a:r>
              <a:rPr lang="en-US" altLang="en-US" b="1">
                <a:latin typeface="Arial Black" charset="0"/>
              </a:rPr>
              <a:t>What support</a:t>
            </a:r>
            <a:br>
              <a:rPr lang="en-US" altLang="en-US" b="1">
                <a:latin typeface="Arial Black" charset="0"/>
              </a:rPr>
            </a:br>
            <a:r>
              <a:rPr lang="en-US" altLang="en-US" b="1">
                <a:latin typeface="Arial Black" charset="0"/>
              </a:rPr>
              <a:t>When? Labour</a:t>
            </a:r>
          </a:p>
          <a:p>
            <a:pPr>
              <a:buFontTx/>
              <a:buAutoNum type="arabicPeriod"/>
            </a:pPr>
            <a:r>
              <a:rPr lang="en-US" altLang="en-US" b="1">
                <a:latin typeface="Arial Black" charset="0"/>
              </a:rPr>
              <a:t>JURISDICTION  OF ELDERS</a:t>
            </a:r>
            <a:br>
              <a:rPr lang="en-US" altLang="en-US" b="1">
                <a:latin typeface="Arial Black" charset="0"/>
              </a:rPr>
            </a:br>
            <a:r>
              <a:rPr lang="en-US" altLang="en-US" b="1">
                <a:latin typeface="Arial Black" charset="0"/>
              </a:rPr>
              <a:t>Where? Local church</a:t>
            </a:r>
          </a:p>
          <a:p>
            <a:pPr>
              <a:buFontTx/>
              <a:buAutoNum type="arabicPeriod"/>
            </a:pPr>
            <a:endParaRPr lang="en-US" altLang="en-US" b="1">
              <a:latin typeface="Arial Black" charset="0"/>
            </a:endParaRPr>
          </a:p>
          <a:p>
            <a:endParaRPr lang="en-US" altLang="en-US" b="1">
              <a:latin typeface="Arial Black" charset="0"/>
            </a:endParaRPr>
          </a:p>
          <a:p>
            <a:endParaRPr lang="en-US" altLang="en-US"/>
          </a:p>
          <a:p>
            <a:endParaRPr lang="en-US" altLang="en-US"/>
          </a:p>
        </p:txBody>
      </p:sp>
      <p:sp>
        <p:nvSpPr>
          <p:cNvPr id="3184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2D35F10-621C-F344-8F58-A005A424DCF9}" type="slidenum">
              <a:rPr lang="en-US" altLang="en-US"/>
              <a:pPr>
                <a:spcBef>
                  <a:spcPct val="0"/>
                </a:spcBef>
              </a:pPr>
              <a:t>6</a:t>
            </a:fld>
            <a:endParaRPr lang="en-US" altLang="en-US"/>
          </a:p>
        </p:txBody>
      </p:sp>
    </p:spTree>
    <p:extLst>
      <p:ext uri="{BB962C8B-B14F-4D97-AF65-F5344CB8AC3E}">
        <p14:creationId xmlns:p14="http://schemas.microsoft.com/office/powerpoint/2010/main" val="97803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Slide Image Placeholder 1"/>
          <p:cNvSpPr>
            <a:spLocks noGrp="1" noRot="1" noChangeAspect="1" noTextEdit="1"/>
          </p:cNvSpPr>
          <p:nvPr>
            <p:ph type="sldImg"/>
          </p:nvPr>
        </p:nvSpPr>
        <p:spPr>
          <a:xfrm>
            <a:off x="2095500" y="533400"/>
            <a:ext cx="2743200" cy="2057400"/>
          </a:xfrm>
          <a:ln/>
        </p:spPr>
      </p:sp>
      <p:sp>
        <p:nvSpPr>
          <p:cNvPr id="316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p>
        </p:txBody>
      </p:sp>
      <p:sp>
        <p:nvSpPr>
          <p:cNvPr id="3164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54A4A8A-0721-8444-9701-F45A06E625E7}" type="slidenum">
              <a:rPr lang="en-US" altLang="en-US"/>
              <a:pPr>
                <a:spcBef>
                  <a:spcPct val="0"/>
                </a:spcBef>
              </a:pPr>
              <a:t>7</a:t>
            </a:fld>
            <a:endParaRPr lang="en-US" altLang="en-US"/>
          </a:p>
        </p:txBody>
      </p:sp>
    </p:spTree>
    <p:extLst>
      <p:ext uri="{BB962C8B-B14F-4D97-AF65-F5344CB8AC3E}">
        <p14:creationId xmlns:p14="http://schemas.microsoft.com/office/powerpoint/2010/main" val="156439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Slide Image Placeholder 1"/>
          <p:cNvSpPr>
            <a:spLocks noGrp="1" noRot="1" noChangeAspect="1" noTextEdit="1"/>
          </p:cNvSpPr>
          <p:nvPr>
            <p:ph type="sldImg"/>
          </p:nvPr>
        </p:nvSpPr>
        <p:spPr>
          <a:xfrm>
            <a:off x="2095500" y="533400"/>
            <a:ext cx="2743200" cy="2057400"/>
          </a:xfrm>
          <a:ln/>
        </p:spPr>
      </p:sp>
      <p:sp>
        <p:nvSpPr>
          <p:cNvPr id="3205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z="1000"/>
              <a:t>There is little or no division over the matter of whom an individual child of God should relieve.  He must assist, as he is able and has opportunity, saint and non-saint, but especially saint. </a:t>
            </a:r>
          </a:p>
          <a:p>
            <a:pPr>
              <a:buFontTx/>
              <a:buChar char="•"/>
            </a:pPr>
            <a:r>
              <a:rPr lang="en-US" altLang="en-US" sz="1000"/>
              <a:t>Division has arisen over congregational responsibility in the matter of relieving the needy; some say saints only; others say saints and non saints (especially children).  Some say it is permissible for a church to relieve a non-saint; some say it is obligatory; some advocate a program of general benevolence that has no barriers.  </a:t>
            </a:r>
          </a:p>
          <a:p>
            <a:pPr>
              <a:buFontTx/>
              <a:buChar char="•"/>
            </a:pPr>
            <a:r>
              <a:rPr lang="en-US" altLang="en-US" sz="1000"/>
              <a:t>Division has especially came over whether or not a congregation may send funds from its treasury to a human institution engaged in benevolent work.  If it can be proved that a congregation is to assist needy non-saints (which would include orphaned children), this still would not prove that a congregation may support a human benevolent institution.  </a:t>
            </a:r>
          </a:p>
          <a:p>
            <a:pPr>
              <a:buFontTx/>
              <a:buChar char="•"/>
            </a:pPr>
            <a:r>
              <a:rPr lang="en-US" altLang="en-US" sz="1000"/>
              <a:t>Two things must therefore be resolved:</a:t>
            </a:r>
          </a:p>
          <a:p>
            <a:pPr marL="685800" lvl="1" indent="-228600">
              <a:buFontTx/>
              <a:buAutoNum type="arabicPeriod"/>
            </a:pPr>
            <a:r>
              <a:rPr lang="en-US" altLang="en-US" sz="1000"/>
              <a:t>What is a benevolent responsibility of a local congregation?</a:t>
            </a:r>
          </a:p>
          <a:p>
            <a:pPr marL="685800" lvl="1" indent="-228600">
              <a:buFontTx/>
              <a:buAutoNum type="arabicPeriod"/>
            </a:pPr>
            <a:r>
              <a:rPr lang="en-US" altLang="en-US" sz="1000"/>
              <a:t>Can a congregation discharge any of its benevolent responsibility by building, operating and/or supporting a human organization engaged in benevolent work?</a:t>
            </a:r>
          </a:p>
          <a:p>
            <a:pPr>
              <a:buFontTx/>
              <a:buChar char="•"/>
            </a:pPr>
            <a:r>
              <a:rPr lang="en-US" altLang="en-US" sz="1000"/>
              <a:t>No good whatsoever is served by charging those who oppose church assistance to non-saints (including human organizations) by calling them “anti’s” because these are false charges to those who clearly understand the requirement to be benevolent and engage in that regularly.  </a:t>
            </a:r>
          </a:p>
          <a:p>
            <a:pPr>
              <a:buFontTx/>
              <a:buChar char="•"/>
            </a:pPr>
            <a:r>
              <a:rPr lang="en-US" altLang="en-US" sz="1000"/>
              <a:t>Every child of God has an individual responsibility as well as a congregational responsibility in matters of teaching, worship, edification and benevolence (helping the needy).  </a:t>
            </a:r>
          </a:p>
          <a:p>
            <a:pPr>
              <a:buFontTx/>
              <a:buChar char="•"/>
            </a:pPr>
            <a:r>
              <a:rPr lang="en-US" altLang="en-US" sz="1000"/>
              <a:t>Passages: Mt. 5:16; 6:1-4; 10:42; 25:31-46; Mk. 14:7; Lk. 10:30-35; 14:13-14; Acts 9:36-39; Rom. 12:13, 20; 1 Cor. 13:3; Gal. 6:10 and </a:t>
            </a:r>
            <a:r>
              <a:rPr lang="en-US" altLang="en-US" sz="1000" b="1"/>
              <a:t>especially to brethren</a:t>
            </a:r>
            <a:r>
              <a:rPr lang="en-US" altLang="en-US" sz="1000"/>
              <a:t>: Eph. 4:28; 1 Tim. 5:4, 16; Ja. 1:27; 2:15-16; 1 Jhn. 3:17-18).  </a:t>
            </a:r>
          </a:p>
          <a:p>
            <a:endParaRPr lang="en-US" altLang="en-US" sz="1000" b="1"/>
          </a:p>
          <a:p>
            <a:r>
              <a:rPr lang="en-US" altLang="en-US" sz="1000" b="1"/>
              <a:t>Conclusion:   </a:t>
            </a:r>
          </a:p>
          <a:p>
            <a:pPr>
              <a:buFontTx/>
              <a:buChar char="•"/>
            </a:pPr>
            <a:r>
              <a:rPr lang="en-US" altLang="en-US" sz="1000"/>
              <a:t>NT teaching shows that God intends for every child of His to have compassion on all – saint and non-saint who are in physical need (qualified).  </a:t>
            </a:r>
          </a:p>
          <a:p>
            <a:pPr>
              <a:buFontTx/>
              <a:buChar char="•"/>
            </a:pPr>
            <a:r>
              <a:rPr lang="en-US" altLang="en-US" sz="1000"/>
              <a:t>NT teaching shows that God intends fro each congregation to relieve its own needy members (using funds from the treasury under the oversight of its elders) and to assist other congregations which are unable to receive adequate relief from their own members. A church has no authority for doing “general” benevolence or fro setting up an arrangement (institution) for relieving the needy of the “brotherhood.”                      </a:t>
            </a:r>
          </a:p>
        </p:txBody>
      </p:sp>
      <p:sp>
        <p:nvSpPr>
          <p:cNvPr id="3205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1620CD0-0819-AE45-A25D-D33D1AE4A9CC}" type="slidenum">
              <a:rPr lang="en-US" altLang="en-US"/>
              <a:pPr>
                <a:spcBef>
                  <a:spcPct val="0"/>
                </a:spcBef>
              </a:pPr>
              <a:t>8</a:t>
            </a:fld>
            <a:endParaRPr lang="en-US" altLang="en-US"/>
          </a:p>
        </p:txBody>
      </p:sp>
    </p:spTree>
    <p:extLst>
      <p:ext uri="{BB962C8B-B14F-4D97-AF65-F5344CB8AC3E}">
        <p14:creationId xmlns:p14="http://schemas.microsoft.com/office/powerpoint/2010/main" val="111380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a:bodyPr>
          <a:lstStyle/>
          <a:p>
            <a:pPr>
              <a:defRPr/>
            </a:pPr>
            <a:r>
              <a:rPr lang="en-US" dirty="0" smtClean="0"/>
              <a:t>We will cover three major points:</a:t>
            </a:r>
          </a:p>
          <a:p>
            <a:pPr>
              <a:defRPr/>
            </a:pPr>
            <a:endParaRPr lang="en-US" dirty="0" smtClean="0"/>
          </a:p>
          <a:p>
            <a:pPr marL="285750" indent="-285750">
              <a:buFontTx/>
              <a:buAutoNum type="romanUcPeriod"/>
              <a:defRPr/>
            </a:pPr>
            <a:r>
              <a:rPr lang="en-US" dirty="0" smtClean="0"/>
              <a:t>The church is to engage in benevolent work – there is authority for such a work.</a:t>
            </a:r>
          </a:p>
          <a:p>
            <a:pPr marL="285750" indent="-285750">
              <a:buFontTx/>
              <a:buAutoNum type="romanUcPeriod"/>
              <a:defRPr/>
            </a:pPr>
            <a:r>
              <a:rPr lang="en-US" dirty="0" smtClean="0"/>
              <a:t>There are three possibilities of benevolence in which the church is to engage (includes a few charts)</a:t>
            </a:r>
          </a:p>
          <a:p>
            <a:pPr marL="285750" indent="-285750">
              <a:buFontTx/>
              <a:buAutoNum type="romanUcPeriod"/>
              <a:defRPr/>
            </a:pPr>
            <a:r>
              <a:rPr lang="en-US" dirty="0" smtClean="0"/>
              <a:t> Examples (12) of benevolent work of the church in the NT: </a:t>
            </a:r>
            <a:endParaRPr lang="en-US" dirty="0"/>
          </a:p>
        </p:txBody>
      </p:sp>
      <p:sp>
        <p:nvSpPr>
          <p:cNvPr id="3225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284CEDB-0E33-2043-A6E6-83745EB30B3B}" type="slidenum">
              <a:rPr lang="en-US" altLang="en-US"/>
              <a:pPr>
                <a:spcBef>
                  <a:spcPct val="0"/>
                </a:spcBef>
              </a:pPr>
              <a:t>9</a:t>
            </a:fld>
            <a:endParaRPr lang="en-US" altLang="en-US"/>
          </a:p>
        </p:txBody>
      </p:sp>
    </p:spTree>
    <p:extLst>
      <p:ext uri="{BB962C8B-B14F-4D97-AF65-F5344CB8AC3E}">
        <p14:creationId xmlns:p14="http://schemas.microsoft.com/office/powerpoint/2010/main" val="87039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CB91E1-6186-F74E-8353-909FACF489A8}" type="slidenum">
              <a:rPr lang="es-VE" altLang="en-US"/>
              <a:pPr>
                <a:defRPr/>
              </a:pPr>
              <a:t>‹#›</a:t>
            </a:fld>
            <a:endParaRPr lang="es-VE" altLang="en-US"/>
          </a:p>
        </p:txBody>
      </p:sp>
    </p:spTree>
    <p:extLst>
      <p:ext uri="{BB962C8B-B14F-4D97-AF65-F5344CB8AC3E}">
        <p14:creationId xmlns:p14="http://schemas.microsoft.com/office/powerpoint/2010/main" val="182451624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DCCB5A-9586-7744-A76D-B1C9E2D93D6A}" type="slidenum">
              <a:rPr lang="es-VE" altLang="en-US"/>
              <a:pPr>
                <a:defRPr/>
              </a:pPr>
              <a:t>‹#›</a:t>
            </a:fld>
            <a:endParaRPr lang="es-VE" altLang="en-US"/>
          </a:p>
        </p:txBody>
      </p:sp>
    </p:spTree>
    <p:extLst>
      <p:ext uri="{BB962C8B-B14F-4D97-AF65-F5344CB8AC3E}">
        <p14:creationId xmlns:p14="http://schemas.microsoft.com/office/powerpoint/2010/main" val="13293175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BB5444-3B9A-014B-902A-4E2B0A0CCC84}" type="slidenum">
              <a:rPr lang="es-VE" altLang="en-US"/>
              <a:pPr>
                <a:defRPr/>
              </a:pPr>
              <a:t>‹#›</a:t>
            </a:fld>
            <a:endParaRPr lang="es-VE" altLang="en-US"/>
          </a:p>
        </p:txBody>
      </p:sp>
    </p:spTree>
    <p:extLst>
      <p:ext uri="{BB962C8B-B14F-4D97-AF65-F5344CB8AC3E}">
        <p14:creationId xmlns:p14="http://schemas.microsoft.com/office/powerpoint/2010/main" val="156795202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CB50E9-1845-9148-B2E4-8B19766192BB}" type="slidenum">
              <a:rPr lang="es-VE" altLang="en-US"/>
              <a:pPr>
                <a:defRPr/>
              </a:pPr>
              <a:t>‹#›</a:t>
            </a:fld>
            <a:endParaRPr lang="es-VE" altLang="en-US"/>
          </a:p>
        </p:txBody>
      </p:sp>
    </p:spTree>
    <p:extLst>
      <p:ext uri="{BB962C8B-B14F-4D97-AF65-F5344CB8AC3E}">
        <p14:creationId xmlns:p14="http://schemas.microsoft.com/office/powerpoint/2010/main" val="7977846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482801-75C6-D84B-97E6-354F04451A95}" type="slidenum">
              <a:rPr lang="es-VE" altLang="en-US"/>
              <a:pPr>
                <a:defRPr/>
              </a:pPr>
              <a:t>‹#›</a:t>
            </a:fld>
            <a:endParaRPr lang="es-VE" altLang="en-US"/>
          </a:p>
        </p:txBody>
      </p:sp>
    </p:spTree>
    <p:extLst>
      <p:ext uri="{BB962C8B-B14F-4D97-AF65-F5344CB8AC3E}">
        <p14:creationId xmlns:p14="http://schemas.microsoft.com/office/powerpoint/2010/main" val="16255320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8282AA4B-8419-204B-811A-9A23562AFEE2}" type="slidenum">
              <a:rPr lang="es-VE" altLang="en-US"/>
              <a:pPr>
                <a:defRPr/>
              </a:pPr>
              <a:t>‹#›</a:t>
            </a:fld>
            <a:endParaRPr lang="es-VE" altLang="en-US"/>
          </a:p>
        </p:txBody>
      </p:sp>
    </p:spTree>
    <p:extLst>
      <p:ext uri="{BB962C8B-B14F-4D97-AF65-F5344CB8AC3E}">
        <p14:creationId xmlns:p14="http://schemas.microsoft.com/office/powerpoint/2010/main" val="7255342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EA2878-F600-434C-9345-5DC1180634FF}" type="slidenum">
              <a:rPr lang="es-VE" altLang="en-US"/>
              <a:pPr>
                <a:defRPr/>
              </a:pPr>
              <a:t>‹#›</a:t>
            </a:fld>
            <a:endParaRPr lang="es-VE" altLang="en-US"/>
          </a:p>
        </p:txBody>
      </p:sp>
    </p:spTree>
    <p:extLst>
      <p:ext uri="{BB962C8B-B14F-4D97-AF65-F5344CB8AC3E}">
        <p14:creationId xmlns:p14="http://schemas.microsoft.com/office/powerpoint/2010/main" val="6411853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5FBA1B-A131-EB4A-A38E-D36AB8392549}" type="slidenum">
              <a:rPr lang="es-VE" altLang="en-US"/>
              <a:pPr>
                <a:defRPr/>
              </a:pPr>
              <a:t>‹#›</a:t>
            </a:fld>
            <a:endParaRPr lang="es-VE" altLang="en-US"/>
          </a:p>
        </p:txBody>
      </p:sp>
    </p:spTree>
    <p:extLst>
      <p:ext uri="{BB962C8B-B14F-4D97-AF65-F5344CB8AC3E}">
        <p14:creationId xmlns:p14="http://schemas.microsoft.com/office/powerpoint/2010/main" val="3292031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9" name="Rectangle 6"/>
          <p:cNvSpPr>
            <a:spLocks noGrp="1" noChangeArrowheads="1"/>
          </p:cNvSpPr>
          <p:nvPr>
            <p:ph type="sldNum" sz="quarter" idx="12"/>
          </p:nvPr>
        </p:nvSpPr>
        <p:spPr>
          <a:ln/>
        </p:spPr>
        <p:txBody>
          <a:bodyPr/>
          <a:lstStyle>
            <a:lvl1pPr>
              <a:defRPr/>
            </a:lvl1pPr>
          </a:lstStyle>
          <a:p>
            <a:pPr>
              <a:defRPr/>
            </a:pPr>
            <a:fld id="{3239DAA3-56CC-5A42-8EE0-738365D4A4CE}" type="slidenum">
              <a:rPr lang="es-VE" altLang="en-US"/>
              <a:pPr>
                <a:defRPr/>
              </a:pPr>
              <a:t>‹#›</a:t>
            </a:fld>
            <a:endParaRPr lang="es-VE" altLang="en-US"/>
          </a:p>
        </p:txBody>
      </p:sp>
    </p:spTree>
    <p:extLst>
      <p:ext uri="{BB962C8B-B14F-4D97-AF65-F5344CB8AC3E}">
        <p14:creationId xmlns:p14="http://schemas.microsoft.com/office/powerpoint/2010/main" val="10001396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5" name="Rectangle 6"/>
          <p:cNvSpPr>
            <a:spLocks noGrp="1" noChangeArrowheads="1"/>
          </p:cNvSpPr>
          <p:nvPr>
            <p:ph type="sldNum" sz="quarter" idx="12"/>
          </p:nvPr>
        </p:nvSpPr>
        <p:spPr>
          <a:ln/>
        </p:spPr>
        <p:txBody>
          <a:bodyPr/>
          <a:lstStyle>
            <a:lvl1pPr>
              <a:defRPr/>
            </a:lvl1pPr>
          </a:lstStyle>
          <a:p>
            <a:pPr>
              <a:defRPr/>
            </a:pPr>
            <a:fld id="{CA0BFB23-5FD7-0D49-8313-AD6BCF537391}" type="slidenum">
              <a:rPr lang="es-VE" altLang="en-US"/>
              <a:pPr>
                <a:defRPr/>
              </a:pPr>
              <a:t>‹#›</a:t>
            </a:fld>
            <a:endParaRPr lang="es-VE" altLang="en-US"/>
          </a:p>
        </p:txBody>
      </p:sp>
    </p:spTree>
    <p:extLst>
      <p:ext uri="{BB962C8B-B14F-4D97-AF65-F5344CB8AC3E}">
        <p14:creationId xmlns:p14="http://schemas.microsoft.com/office/powerpoint/2010/main" val="9927269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4" name="Rectangle 6"/>
          <p:cNvSpPr>
            <a:spLocks noGrp="1" noChangeArrowheads="1"/>
          </p:cNvSpPr>
          <p:nvPr>
            <p:ph type="sldNum" sz="quarter" idx="12"/>
          </p:nvPr>
        </p:nvSpPr>
        <p:spPr>
          <a:ln/>
        </p:spPr>
        <p:txBody>
          <a:bodyPr/>
          <a:lstStyle>
            <a:lvl1pPr>
              <a:defRPr/>
            </a:lvl1pPr>
          </a:lstStyle>
          <a:p>
            <a:pPr>
              <a:defRPr/>
            </a:pPr>
            <a:fld id="{E7E3F733-4BB9-744F-A887-B57535049065}" type="slidenum">
              <a:rPr lang="es-VE" altLang="en-US"/>
              <a:pPr>
                <a:defRPr/>
              </a:pPr>
              <a:t>‹#›</a:t>
            </a:fld>
            <a:endParaRPr lang="es-VE" altLang="en-US"/>
          </a:p>
        </p:txBody>
      </p:sp>
    </p:spTree>
    <p:extLst>
      <p:ext uri="{BB962C8B-B14F-4D97-AF65-F5344CB8AC3E}">
        <p14:creationId xmlns:p14="http://schemas.microsoft.com/office/powerpoint/2010/main" val="9611766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C21E67-BD31-4141-8694-91C0ABF8860A}" type="slidenum">
              <a:rPr lang="es-VE" altLang="en-US"/>
              <a:pPr>
                <a:defRPr/>
              </a:pPr>
              <a:t>‹#›</a:t>
            </a:fld>
            <a:endParaRPr lang="es-VE" altLang="en-US"/>
          </a:p>
        </p:txBody>
      </p:sp>
    </p:spTree>
    <p:extLst>
      <p:ext uri="{BB962C8B-B14F-4D97-AF65-F5344CB8AC3E}">
        <p14:creationId xmlns:p14="http://schemas.microsoft.com/office/powerpoint/2010/main" val="112339237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3/24/19 PM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- 6</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BCDAD13B-CA55-7645-9467-2B766D0F0C7A}" type="slidenum">
              <a:rPr lang="es-VE" altLang="en-US"/>
              <a:pPr>
                <a:defRPr/>
              </a:pPr>
              <a:t>‹#›</a:t>
            </a:fld>
            <a:endParaRPr lang="es-VE" altLang="en-US"/>
          </a:p>
        </p:txBody>
      </p:sp>
    </p:spTree>
    <p:extLst>
      <p:ext uri="{BB962C8B-B14F-4D97-AF65-F5344CB8AC3E}">
        <p14:creationId xmlns:p14="http://schemas.microsoft.com/office/powerpoint/2010/main" val="179472622"/>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VE" altLang="en-U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VE" altLang="en-US"/>
              <a:t>Haga clic para modificar el estilo de texto del patrón</a:t>
            </a:r>
          </a:p>
          <a:p>
            <a:pPr lvl="1"/>
            <a:r>
              <a:rPr lang="es-VE" altLang="en-US"/>
              <a:t>Segundo nivel</a:t>
            </a:r>
          </a:p>
          <a:p>
            <a:pPr lvl="2"/>
            <a:r>
              <a:rPr lang="es-VE" altLang="en-US"/>
              <a:t>Tercer nivel</a:t>
            </a:r>
          </a:p>
          <a:p>
            <a:pPr lvl="3"/>
            <a:r>
              <a:rPr lang="es-VE" altLang="en-US"/>
              <a:t>Cuarto nivel</a:t>
            </a:r>
          </a:p>
          <a:p>
            <a:pPr lvl="4"/>
            <a:r>
              <a:rPr lang="es-VE" altLang="en-U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buFontTx/>
              <a:buNone/>
              <a:defRPr sz="1400" b="0" u="none" smtClean="0"/>
            </a:lvl1pPr>
          </a:lstStyle>
          <a:p>
            <a:pPr>
              <a:defRPr/>
            </a:pPr>
            <a:r>
              <a:rPr lang="en-US" altLang="en-US" smtClean="0"/>
              <a:t>3/24/19 PM --- Fink</a:t>
            </a:r>
            <a:endParaRPr lang="es-VE"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buFontTx/>
              <a:buNone/>
              <a:defRPr sz="1400" b="0" u="none" smtClean="0"/>
            </a:lvl1pPr>
          </a:lstStyle>
          <a:p>
            <a:pPr>
              <a:defRPr/>
            </a:pPr>
            <a:r>
              <a:rPr lang="es-VE" altLang="en-US" smtClean="0"/>
              <a:t>Ascertaining Bible Authority - 6</a:t>
            </a:r>
            <a:endParaRPr lang="es-VE"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buFontTx/>
              <a:buNone/>
              <a:defRPr sz="1400" b="0" u="none"/>
            </a:lvl1pPr>
          </a:lstStyle>
          <a:p>
            <a:pPr>
              <a:defRPr/>
            </a:pPr>
            <a:fld id="{FE6D68E5-45FF-9E4A-B34A-A30AE655573D}" type="slidenum">
              <a:rPr lang="es-VE" altLang="en-US"/>
              <a:pPr>
                <a:defRPr/>
              </a:pPr>
              <a:t>‹#›</a:t>
            </a:fld>
            <a:endParaRPr lang="es-V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752600"/>
            <a:ext cx="8229600" cy="2235200"/>
          </a:xfrm>
        </p:spPr>
        <p:txBody>
          <a:bodyPr/>
          <a:lstStyle/>
          <a:p>
            <a:pPr>
              <a:defRPr/>
            </a:pPr>
            <a:r>
              <a:rPr lang="en-US" sz="5400" dirty="0" smtClean="0">
                <a:latin typeface="Abadi MT Condensed Extra Bold" charset="0"/>
                <a:ea typeface="Abadi MT Condensed Extra Bold" charset="0"/>
                <a:cs typeface="Abadi MT Condensed Extra Bold" charset="0"/>
              </a:rPr>
              <a:t>Ascertaining Bible Authority</a:t>
            </a:r>
            <a:br>
              <a:rPr lang="en-US" sz="5400" dirty="0" smtClean="0">
                <a:latin typeface="Abadi MT Condensed Extra Bold" charset="0"/>
                <a:ea typeface="Abadi MT Condensed Extra Bold" charset="0"/>
                <a:cs typeface="Abadi MT Condensed Extra Bold" charset="0"/>
              </a:rPr>
            </a:br>
            <a:r>
              <a:rPr lang="en-US" sz="5400" dirty="0" smtClean="0">
                <a:latin typeface="Abadi MT Condensed Extra Bold" charset="0"/>
                <a:ea typeface="Abadi MT Condensed Extra Bold" charset="0"/>
                <a:cs typeface="Abadi MT Condensed Extra Bold" charset="0"/>
              </a:rPr>
              <a:t>Part </a:t>
            </a:r>
            <a:r>
              <a:rPr lang="en-US" sz="5400" dirty="0" smtClean="0">
                <a:latin typeface="Abadi MT Condensed Extra Bold" charset="0"/>
                <a:ea typeface="Abadi MT Condensed Extra Bold" charset="0"/>
                <a:cs typeface="Abadi MT Condensed Extra Bold" charset="0"/>
              </a:rPr>
              <a:t>6</a:t>
            </a:r>
            <a:endParaRPr lang="en-US" sz="5400" dirty="0">
              <a:latin typeface="Abadi MT Condensed Extra Bold" charset="0"/>
              <a:ea typeface="Abadi MT Condensed Extra Bold" charset="0"/>
              <a:cs typeface="Abadi MT Condensed Extra Bold" charset="0"/>
            </a:endParaRPr>
          </a:p>
        </p:txBody>
      </p:sp>
      <p:sp>
        <p:nvSpPr>
          <p:cNvPr id="2" name="Footer Placeholder 1"/>
          <p:cNvSpPr>
            <a:spLocks noGrp="1"/>
          </p:cNvSpPr>
          <p:nvPr>
            <p:ph type="ftr" sz="quarter" idx="11"/>
          </p:nvPr>
        </p:nvSpPr>
        <p:spPr/>
        <p:txBody>
          <a:bodyPr/>
          <a:lstStyle/>
          <a:p>
            <a:pPr>
              <a:defRPr/>
            </a:pPr>
            <a:r>
              <a:rPr lang="es-VE" altLang="en-US" smtClean="0"/>
              <a:t>Ascertaining Bible Authority - 6</a:t>
            </a:r>
            <a:endParaRPr lang="es-VE" altLang="en-US"/>
          </a:p>
        </p:txBody>
      </p:sp>
      <p:sp>
        <p:nvSpPr>
          <p:cNvPr id="3" name="Slide Number Placeholder 2"/>
          <p:cNvSpPr>
            <a:spLocks noGrp="1"/>
          </p:cNvSpPr>
          <p:nvPr>
            <p:ph type="sldNum" sz="quarter" idx="12"/>
          </p:nvPr>
        </p:nvSpPr>
        <p:spPr/>
        <p:txBody>
          <a:bodyPr/>
          <a:lstStyle/>
          <a:p>
            <a:pPr>
              <a:defRPr/>
            </a:pPr>
            <a:fld id="{C6AA63CD-DAC4-064B-8E61-BDE19260CD93}" type="slidenum">
              <a:rPr lang="es-VE" altLang="en-US" smtClean="0"/>
              <a:pPr>
                <a:defRPr/>
              </a:pPr>
              <a:t>1</a:t>
            </a:fld>
            <a:endParaRPr lang="es-VE" altLang="en-US"/>
          </a:p>
        </p:txBody>
      </p:sp>
      <p:sp>
        <p:nvSpPr>
          <p:cNvPr id="7" name="Date Placeholder 6"/>
          <p:cNvSpPr>
            <a:spLocks noGrp="1"/>
          </p:cNvSpPr>
          <p:nvPr>
            <p:ph type="dt" sz="quarter" idx="10"/>
          </p:nvPr>
        </p:nvSpPr>
        <p:spPr/>
        <p:txBody>
          <a:bodyPr/>
          <a:lstStyle/>
          <a:p>
            <a:pPr>
              <a:defRPr/>
            </a:pPr>
            <a:r>
              <a:rPr lang="en-US" altLang="en-US" smtClean="0"/>
              <a:t>3/24/19 PM --- Fink</a:t>
            </a:r>
            <a:endParaRPr lang="es-VE" altLang="en-US"/>
          </a:p>
        </p:txBody>
      </p:sp>
      <p:pic>
        <p:nvPicPr>
          <p:cNvPr id="17413" name="Picture 6" descr="C:\@graphics\gif\Bibles\Bible and Gavel 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
            <a:ext cx="3611563"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990600"/>
          </a:xfrm>
        </p:spPr>
        <p:txBody>
          <a:bodyPr/>
          <a:lstStyle/>
          <a:p>
            <a:pPr>
              <a:defRPr/>
            </a:pPr>
            <a:r>
              <a:rPr lang="en-US" sz="3200" b="1" dirty="0" smtClean="0">
                <a:latin typeface="+mn-lt"/>
              </a:rPr>
              <a:t>The church is to engage in benevolent work</a:t>
            </a:r>
            <a:endParaRPr lang="en-US" sz="3200" b="1" dirty="0">
              <a:latin typeface="+mn-lt"/>
            </a:endParaRPr>
          </a:p>
        </p:txBody>
      </p:sp>
      <p:sp>
        <p:nvSpPr>
          <p:cNvPr id="323586" name="Content Placeholder 2"/>
          <p:cNvSpPr>
            <a:spLocks noGrp="1"/>
          </p:cNvSpPr>
          <p:nvPr>
            <p:ph idx="1"/>
          </p:nvPr>
        </p:nvSpPr>
        <p:spPr>
          <a:xfrm>
            <a:off x="304800" y="1219200"/>
            <a:ext cx="8686800" cy="4876800"/>
          </a:xfrm>
        </p:spPr>
        <p:txBody>
          <a:bodyPr/>
          <a:lstStyle/>
          <a:p>
            <a:r>
              <a:rPr lang="en-US" altLang="en-US" b="1" u="sng" dirty="0"/>
              <a:t>A direct statement </a:t>
            </a:r>
            <a:endParaRPr lang="en-US" altLang="en-US" dirty="0"/>
          </a:p>
          <a:p>
            <a:pPr lvl="1"/>
            <a:r>
              <a:rPr lang="en-US" altLang="en-US" sz="3200" dirty="0"/>
              <a:t>Paul commands churches to send relief to the church in </a:t>
            </a:r>
            <a:r>
              <a:rPr lang="en-US" altLang="en-US" sz="3200" dirty="0" smtClean="0"/>
              <a:t>Jerusalem (1 Cor. 16:1-3).  </a:t>
            </a:r>
            <a:endParaRPr lang="en-US" altLang="en-US" sz="3200" dirty="0"/>
          </a:p>
          <a:p>
            <a:pPr lvl="1"/>
            <a:r>
              <a:rPr lang="en-US" altLang="en-US" sz="3200" dirty="0"/>
              <a:t>Relieve needy widows (1 </a:t>
            </a:r>
            <a:r>
              <a:rPr lang="en-US" altLang="en-US" sz="3200" dirty="0" err="1"/>
              <a:t>Ti</a:t>
            </a:r>
            <a:r>
              <a:rPr lang="en-US" altLang="en-US" sz="3200" dirty="0"/>
              <a:t>. 5:16</a:t>
            </a:r>
            <a:r>
              <a:rPr lang="en-US" altLang="en-US" sz="3200" dirty="0" smtClean="0"/>
              <a:t>)</a:t>
            </a:r>
            <a:endParaRPr lang="en-US" altLang="en-US" sz="3200" dirty="0"/>
          </a:p>
        </p:txBody>
      </p:sp>
      <p:sp>
        <p:nvSpPr>
          <p:cNvPr id="3235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FCEA131-54B6-A449-8E0F-5E94E8772935}" type="slidenum">
              <a:rPr lang="en-US" altLang="en-US" sz="1400" b="0"/>
              <a:pPr>
                <a:spcBef>
                  <a:spcPct val="0"/>
                </a:spcBef>
                <a:buSzTx/>
                <a:buFontTx/>
                <a:buNone/>
              </a:pPr>
              <a:t>10</a:t>
            </a:fld>
            <a:endParaRPr lang="en-US" altLang="en-US" sz="1400" b="0"/>
          </a:p>
        </p:txBody>
      </p:sp>
      <p:sp>
        <p:nvSpPr>
          <p:cNvPr id="3" name="Date Placeholder 2"/>
          <p:cNvSpPr>
            <a:spLocks noGrp="1"/>
          </p:cNvSpPr>
          <p:nvPr>
            <p:ph type="dt" sz="half" idx="10"/>
          </p:nvPr>
        </p:nvSpPr>
        <p:spPr/>
        <p:txBody>
          <a:bodyPr/>
          <a:lstStyle/>
          <a:p>
            <a:pPr>
              <a:defRPr/>
            </a:pPr>
            <a:r>
              <a:rPr lang="en-US" altLang="en-US" smtClean="0"/>
              <a:t>3/24/19 PM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9289790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990600"/>
          </a:xfrm>
        </p:spPr>
        <p:txBody>
          <a:bodyPr/>
          <a:lstStyle/>
          <a:p>
            <a:pPr>
              <a:defRPr/>
            </a:pPr>
            <a:r>
              <a:rPr lang="en-US" sz="3200" b="1" dirty="0" smtClean="0">
                <a:latin typeface="+mn-lt"/>
              </a:rPr>
              <a:t>The church is to engage in benevolent work</a:t>
            </a:r>
            <a:endParaRPr lang="en-US" sz="3200" b="1" dirty="0">
              <a:latin typeface="+mn-lt"/>
            </a:endParaRPr>
          </a:p>
        </p:txBody>
      </p:sp>
      <p:sp>
        <p:nvSpPr>
          <p:cNvPr id="323586" name="Content Placeholder 2"/>
          <p:cNvSpPr>
            <a:spLocks noGrp="1"/>
          </p:cNvSpPr>
          <p:nvPr>
            <p:ph idx="1"/>
          </p:nvPr>
        </p:nvSpPr>
        <p:spPr>
          <a:xfrm>
            <a:off x="685800" y="1219200"/>
            <a:ext cx="7772400" cy="4876800"/>
          </a:xfrm>
        </p:spPr>
        <p:txBody>
          <a:bodyPr/>
          <a:lstStyle/>
          <a:p>
            <a:r>
              <a:rPr lang="en-US" altLang="en-US" b="1" u="sng" dirty="0" smtClean="0"/>
              <a:t>An </a:t>
            </a:r>
            <a:r>
              <a:rPr lang="en-US" altLang="en-US" b="1" u="sng" dirty="0"/>
              <a:t>approved example</a:t>
            </a:r>
          </a:p>
          <a:p>
            <a:pPr lvl="1"/>
            <a:r>
              <a:rPr lang="en-US" altLang="en-US" sz="3200" dirty="0"/>
              <a:t>The Jerusalem church cared for its needy (Acts 2:44; 4:34; 6:1-8)</a:t>
            </a:r>
          </a:p>
          <a:p>
            <a:pPr lvl="1"/>
            <a:r>
              <a:rPr lang="en-US" altLang="en-US" sz="3200" dirty="0"/>
              <a:t>The church in Antioch sent to brethren in Judea (Acts 11:27-30)</a:t>
            </a:r>
          </a:p>
          <a:p>
            <a:pPr lvl="1"/>
            <a:r>
              <a:rPr lang="en-US" altLang="en-US" sz="3200" dirty="0"/>
              <a:t>Churches in Macedonia, Achaia and Galatia sent to the church in Jerusalem to supply their need (Ro. 15:25; 1 Cor. 16:1-2)</a:t>
            </a:r>
          </a:p>
        </p:txBody>
      </p:sp>
      <p:sp>
        <p:nvSpPr>
          <p:cNvPr id="3235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FCEA131-54B6-A449-8E0F-5E94E8772935}" type="slidenum">
              <a:rPr lang="en-US" altLang="en-US" sz="1400" b="0"/>
              <a:pPr>
                <a:spcBef>
                  <a:spcPct val="0"/>
                </a:spcBef>
                <a:buSzTx/>
                <a:buFontTx/>
                <a:buNone/>
              </a:pPr>
              <a:t>11</a:t>
            </a:fld>
            <a:endParaRPr lang="en-US" altLang="en-US" sz="1400" b="0"/>
          </a:p>
        </p:txBody>
      </p:sp>
      <p:sp>
        <p:nvSpPr>
          <p:cNvPr id="3" name="Date Placeholder 2"/>
          <p:cNvSpPr>
            <a:spLocks noGrp="1"/>
          </p:cNvSpPr>
          <p:nvPr>
            <p:ph type="dt" sz="half" idx="10"/>
          </p:nvPr>
        </p:nvSpPr>
        <p:spPr/>
        <p:txBody>
          <a:bodyPr/>
          <a:lstStyle/>
          <a:p>
            <a:pPr>
              <a:defRPr/>
            </a:pPr>
            <a:r>
              <a:rPr lang="en-US" altLang="en-US" smtClean="0"/>
              <a:t>3/24/19 PM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5581776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1066800"/>
          </a:xfrm>
        </p:spPr>
        <p:txBody>
          <a:bodyPr/>
          <a:lstStyle/>
          <a:p>
            <a:pPr>
              <a:defRPr/>
            </a:pPr>
            <a:r>
              <a:rPr lang="en-US" sz="3200" b="1" dirty="0" smtClean="0">
                <a:latin typeface="+mn-lt"/>
              </a:rPr>
              <a:t>Three possibilities for benevolent work in which the church is to engage </a:t>
            </a:r>
            <a:endParaRPr lang="en-US" sz="3200" b="1" dirty="0">
              <a:latin typeface="+mn-lt"/>
            </a:endParaRPr>
          </a:p>
        </p:txBody>
      </p:sp>
      <p:sp>
        <p:nvSpPr>
          <p:cNvPr id="325634" name="Content Placeholder 2"/>
          <p:cNvSpPr>
            <a:spLocks noGrp="1"/>
          </p:cNvSpPr>
          <p:nvPr>
            <p:ph idx="1"/>
          </p:nvPr>
        </p:nvSpPr>
        <p:spPr>
          <a:xfrm>
            <a:off x="228600" y="1447799"/>
            <a:ext cx="8610600" cy="5273675"/>
          </a:xfrm>
        </p:spPr>
        <p:txBody>
          <a:bodyPr/>
          <a:lstStyle/>
          <a:p>
            <a:pPr marL="514350" indent="-514350">
              <a:buFont typeface="Bergell LET" charset="0"/>
              <a:buAutoNum type="arabicPeriod"/>
            </a:pPr>
            <a:r>
              <a:rPr lang="en-US" altLang="en-US" b="1" dirty="0"/>
              <a:t>The church may care for its own needy saints</a:t>
            </a:r>
          </a:p>
          <a:p>
            <a:pPr lvl="1">
              <a:buFont typeface="Wingdings" charset="2"/>
              <a:buChar char="Ø"/>
            </a:pPr>
            <a:r>
              <a:rPr lang="en-US" altLang="en-US" sz="3200" dirty="0"/>
              <a:t>The church in Jerusalem – there were needy saints from the beginning (Acts </a:t>
            </a:r>
            <a:r>
              <a:rPr lang="en-US" altLang="en-US" sz="3200" dirty="0" smtClean="0"/>
              <a:t>2:44-45)</a:t>
            </a:r>
          </a:p>
          <a:p>
            <a:pPr lvl="1">
              <a:buFont typeface="Wingdings" charset="2"/>
              <a:buChar char="Ø"/>
            </a:pPr>
            <a:r>
              <a:rPr lang="en-US" altLang="en-US" sz="3200" dirty="0" smtClean="0"/>
              <a:t>The </a:t>
            </a:r>
            <a:r>
              <a:rPr lang="en-US" altLang="en-US" sz="3200" dirty="0"/>
              <a:t>need continued in the Jerusalem church (Acts </a:t>
            </a:r>
            <a:r>
              <a:rPr lang="en-US" altLang="en-US" sz="3200" dirty="0" smtClean="0"/>
              <a:t>4:32-34)</a:t>
            </a:r>
          </a:p>
          <a:p>
            <a:pPr lvl="1">
              <a:buFont typeface="Wingdings" charset="2"/>
              <a:buChar char="Ø"/>
            </a:pPr>
            <a:r>
              <a:rPr lang="en-US" altLang="en-US" sz="3200" dirty="0" smtClean="0"/>
              <a:t>Caring </a:t>
            </a:r>
            <a:r>
              <a:rPr lang="en-US" altLang="en-US" sz="3200" dirty="0"/>
              <a:t>for the widows (Acts 6:1-8)</a:t>
            </a:r>
          </a:p>
        </p:txBody>
      </p:sp>
      <p:sp>
        <p:nvSpPr>
          <p:cNvPr id="3256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8803BE9D-AAF6-6A41-9B80-5C5A8265FB97}" type="slidenum">
              <a:rPr lang="en-US" altLang="en-US" sz="1400" b="0"/>
              <a:pPr>
                <a:spcBef>
                  <a:spcPct val="0"/>
                </a:spcBef>
                <a:buSzTx/>
                <a:buFontTx/>
                <a:buNone/>
              </a:pPr>
              <a:t>12</a:t>
            </a:fld>
            <a:endParaRPr lang="en-US" altLang="en-US" sz="1400" b="0"/>
          </a:p>
        </p:txBody>
      </p:sp>
      <p:sp>
        <p:nvSpPr>
          <p:cNvPr id="3" name="Date Placeholder 2"/>
          <p:cNvSpPr>
            <a:spLocks noGrp="1"/>
          </p:cNvSpPr>
          <p:nvPr>
            <p:ph type="dt" sz="half" idx="10"/>
          </p:nvPr>
        </p:nvSpPr>
        <p:spPr/>
        <p:txBody>
          <a:bodyPr/>
          <a:lstStyle/>
          <a:p>
            <a:pPr>
              <a:defRPr/>
            </a:pPr>
            <a:r>
              <a:rPr lang="en-US" altLang="en-US" smtClean="0"/>
              <a:t>3/24/19 PM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4622463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417638"/>
          </a:xfrm>
          <a:solidFill>
            <a:srgbClr val="21025E"/>
          </a:solidFill>
        </p:spPr>
        <p:txBody>
          <a:bodyPr/>
          <a:lstStyle/>
          <a:p>
            <a:pPr algn="ctr">
              <a:defRPr/>
            </a:pPr>
            <a:r>
              <a:rPr lang="en-US" sz="3200" dirty="0" smtClean="0">
                <a:solidFill>
                  <a:schemeClr val="bg1"/>
                </a:solidFill>
                <a:latin typeface="+mn-lt"/>
              </a:rPr>
              <a:t>HOW IT WAS DONE</a:t>
            </a:r>
            <a:endParaRPr lang="en-US" sz="3200" dirty="0">
              <a:solidFill>
                <a:schemeClr val="bg1"/>
              </a:solidFill>
              <a:latin typeface="+mn-lt"/>
            </a:endParaRPr>
          </a:p>
        </p:txBody>
      </p:sp>
      <p:sp>
        <p:nvSpPr>
          <p:cNvPr id="6" name="Text Placeholder 5"/>
          <p:cNvSpPr>
            <a:spLocks noGrp="1"/>
          </p:cNvSpPr>
          <p:nvPr>
            <p:ph type="body" idx="1"/>
          </p:nvPr>
        </p:nvSpPr>
        <p:spPr>
          <a:xfrm>
            <a:off x="0" y="1417638"/>
            <a:ext cx="4572000" cy="757237"/>
          </a:xfrm>
          <a:solidFill>
            <a:schemeClr val="accent6">
              <a:lumMod val="50000"/>
            </a:schemeClr>
          </a:solidFill>
          <a:ln w="28575">
            <a:solidFill>
              <a:schemeClr val="tx1"/>
            </a:solidFill>
          </a:ln>
        </p:spPr>
        <p:txBody>
          <a:bodyPr/>
          <a:lstStyle/>
          <a:p>
            <a:pPr>
              <a:buFont typeface="Wingdings" pitchFamily="2" charset="2"/>
              <a:buNone/>
              <a:defRPr/>
            </a:pPr>
            <a:r>
              <a:rPr lang="en-US" sz="3200" dirty="0" smtClean="0">
                <a:solidFill>
                  <a:srgbClr val="FFFF00"/>
                </a:solidFill>
              </a:rPr>
              <a:t>       THE N.T. WAY</a:t>
            </a:r>
            <a:endParaRPr lang="en-US" sz="3200" dirty="0">
              <a:solidFill>
                <a:srgbClr val="FFFF00"/>
              </a:solidFill>
            </a:endParaRPr>
          </a:p>
        </p:txBody>
      </p:sp>
      <p:sp>
        <p:nvSpPr>
          <p:cNvPr id="7" name="Content Placeholder 6"/>
          <p:cNvSpPr>
            <a:spLocks noGrp="1"/>
          </p:cNvSpPr>
          <p:nvPr>
            <p:ph sz="half" idx="2"/>
          </p:nvPr>
        </p:nvSpPr>
        <p:spPr>
          <a:xfrm>
            <a:off x="0" y="2145031"/>
            <a:ext cx="4572000" cy="4683125"/>
          </a:xfrm>
          <a:solidFill>
            <a:schemeClr val="accent5">
              <a:lumMod val="25000"/>
            </a:schemeClr>
          </a:solidFill>
          <a:ln>
            <a:solidFill>
              <a:schemeClr val="accent6">
                <a:lumMod val="20000"/>
                <a:lumOff val="80000"/>
              </a:schemeClr>
            </a:solidFill>
          </a:ln>
        </p:spPr>
        <p:txBody>
          <a:bodyPr/>
          <a:lstStyle/>
          <a:p>
            <a:pPr>
              <a:buFont typeface="Wingdings" pitchFamily="2" charset="2"/>
              <a:buChar char="&amp;"/>
              <a:defRPr/>
            </a:pPr>
            <a:r>
              <a:rPr lang="en-US" dirty="0" smtClean="0"/>
              <a:t> </a:t>
            </a:r>
          </a:p>
          <a:p>
            <a:pPr>
              <a:buFont typeface="Wingdings" pitchFamily="2" charset="2"/>
              <a:buChar char="&amp;"/>
              <a:defRPr/>
            </a:pPr>
            <a:endParaRPr lang="en-US" dirty="0">
              <a:solidFill>
                <a:srgbClr val="FFFF00"/>
              </a:solidFill>
            </a:endParaRPr>
          </a:p>
        </p:txBody>
      </p:sp>
      <p:sp>
        <p:nvSpPr>
          <p:cNvPr id="8" name="Text Placeholder 7"/>
          <p:cNvSpPr>
            <a:spLocks noGrp="1"/>
          </p:cNvSpPr>
          <p:nvPr>
            <p:ph type="body" sz="quarter" idx="3"/>
          </p:nvPr>
        </p:nvSpPr>
        <p:spPr>
          <a:xfrm>
            <a:off x="4572000" y="1417638"/>
            <a:ext cx="4572000" cy="757237"/>
          </a:xfrm>
          <a:solidFill>
            <a:schemeClr val="bg1"/>
          </a:solidFill>
          <a:ln w="19050">
            <a:solidFill>
              <a:srgbClr val="002060"/>
            </a:solidFill>
          </a:ln>
        </p:spPr>
        <p:txBody>
          <a:bodyPr/>
          <a:lstStyle/>
          <a:p>
            <a:pPr>
              <a:buFont typeface="Wingdings" pitchFamily="2" charset="2"/>
              <a:buNone/>
              <a:defRPr/>
            </a:pPr>
            <a:r>
              <a:rPr lang="en-US" dirty="0" smtClean="0"/>
              <a:t>             </a:t>
            </a:r>
            <a:r>
              <a:rPr lang="en-US" sz="3200" dirty="0" smtClean="0"/>
              <a:t>NOT THIS WAY</a:t>
            </a:r>
            <a:endParaRPr lang="en-US" sz="3200" dirty="0"/>
          </a:p>
        </p:txBody>
      </p:sp>
      <p:sp>
        <p:nvSpPr>
          <p:cNvPr id="327685" name="Content Placeholder 8"/>
          <p:cNvSpPr>
            <a:spLocks noGrp="1"/>
          </p:cNvSpPr>
          <p:nvPr>
            <p:ph sz="quarter" idx="4"/>
          </p:nvPr>
        </p:nvSpPr>
        <p:spPr>
          <a:xfrm>
            <a:off x="4572000" y="2174875"/>
            <a:ext cx="4572000" cy="4683125"/>
          </a:xfrm>
          <a:solidFill>
            <a:schemeClr val="bg1"/>
          </a:solidFill>
          <a:ln>
            <a:solidFill>
              <a:schemeClr val="tx2"/>
            </a:solidFill>
          </a:ln>
        </p:spPr>
        <p:txBody>
          <a:bodyPr/>
          <a:lstStyle/>
          <a:p>
            <a:pPr>
              <a:buFont typeface="Wingdings" charset="2"/>
              <a:buNone/>
            </a:pPr>
            <a:r>
              <a:rPr lang="en-US" altLang="en-US" sz="2400" dirty="0" smtClean="0"/>
              <a:t>(</a:t>
            </a:r>
            <a:r>
              <a:rPr lang="en-US" altLang="en-US" sz="2400" dirty="0"/>
              <a:t>Not 2 </a:t>
            </a:r>
            <a:r>
              <a:rPr lang="en-US" altLang="en-US" sz="2400" dirty="0" smtClean="0"/>
              <a:t>Organizations Needed</a:t>
            </a:r>
            <a:r>
              <a:rPr lang="en-US" altLang="en-US" sz="2400" dirty="0"/>
              <a:t>)</a:t>
            </a:r>
          </a:p>
        </p:txBody>
      </p:sp>
      <p:sp>
        <p:nvSpPr>
          <p:cNvPr id="3276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624E8464-EFA9-B247-B1A6-3BF4334CFE9A}" type="slidenum">
              <a:rPr lang="en-US" altLang="en-US" sz="1400" b="0"/>
              <a:pPr>
                <a:spcBef>
                  <a:spcPct val="0"/>
                </a:spcBef>
                <a:buSzTx/>
                <a:buFontTx/>
                <a:buNone/>
              </a:pPr>
              <a:t>13</a:t>
            </a:fld>
            <a:endParaRPr lang="en-US" altLang="en-US" sz="1400" b="0"/>
          </a:p>
        </p:txBody>
      </p:sp>
      <p:sp>
        <p:nvSpPr>
          <p:cNvPr id="10" name="Rectangle 9"/>
          <p:cNvSpPr/>
          <p:nvPr/>
        </p:nvSpPr>
        <p:spPr>
          <a:xfrm>
            <a:off x="4800599" y="2841624"/>
            <a:ext cx="2133601" cy="13493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b="1" u="none" dirty="0"/>
              <a:t>Church</a:t>
            </a:r>
          </a:p>
        </p:txBody>
      </p:sp>
      <p:sp>
        <p:nvSpPr>
          <p:cNvPr id="11" name="Rectangle 10"/>
          <p:cNvSpPr/>
          <p:nvPr/>
        </p:nvSpPr>
        <p:spPr>
          <a:xfrm>
            <a:off x="4800600" y="4781550"/>
            <a:ext cx="2133600" cy="16192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u="none" dirty="0"/>
              <a:t>Benevolent</a:t>
            </a:r>
          </a:p>
          <a:p>
            <a:pPr algn="ctr" eaLnBrk="1" hangingPunct="1">
              <a:defRPr/>
            </a:pPr>
            <a:r>
              <a:rPr lang="en-US" sz="2800" b="1" u="none" dirty="0"/>
              <a:t>Society</a:t>
            </a:r>
          </a:p>
        </p:txBody>
      </p:sp>
      <p:cxnSp>
        <p:nvCxnSpPr>
          <p:cNvPr id="13" name="Straight Arrow Connector 12"/>
          <p:cNvCxnSpPr/>
          <p:nvPr/>
        </p:nvCxnSpPr>
        <p:spPr>
          <a:xfrm>
            <a:off x="5715000" y="4114800"/>
            <a:ext cx="0" cy="762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5154960"/>
            <a:ext cx="419099" cy="0"/>
          </a:xfrm>
          <a:prstGeom prst="line">
            <a:avLst/>
          </a:prstGeom>
          <a:ln w="5715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948697" y="5976937"/>
            <a:ext cx="404602" cy="3177"/>
          </a:xfrm>
          <a:prstGeom prst="line">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400800" y="5562600"/>
            <a:ext cx="914400" cy="6697"/>
          </a:xfrm>
          <a:prstGeom prst="line">
            <a:avLst/>
          </a:prstGeom>
          <a:ln w="5715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7693" name="TextBox 30"/>
          <p:cNvSpPr txBox="1">
            <a:spLocks noChangeArrowheads="1"/>
          </p:cNvSpPr>
          <p:nvPr/>
        </p:nvSpPr>
        <p:spPr bwMode="auto">
          <a:xfrm>
            <a:off x="7353299" y="4876800"/>
            <a:ext cx="20193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tx1"/>
                </a:solidFill>
                <a:latin typeface="Abadi MT Condensed Extra Bold" charset="0"/>
                <a:ea typeface="Abadi MT Condensed Extra Bold" charset="0"/>
                <a:cs typeface="Abadi MT Condensed Extra Bold" charset="0"/>
              </a:rPr>
              <a:t>Place</a:t>
            </a:r>
          </a:p>
          <a:p>
            <a:pPr eaLnBrk="1" hangingPunct="1">
              <a:spcBef>
                <a:spcPct val="0"/>
              </a:spcBef>
              <a:buSzTx/>
              <a:buFontTx/>
              <a:buNone/>
            </a:pPr>
            <a:r>
              <a:rPr lang="en-US" altLang="en-US" u="none" dirty="0">
                <a:solidFill>
                  <a:schemeClr val="tx1"/>
                </a:solidFill>
                <a:latin typeface="Abadi MT Condensed Extra Bold" charset="0"/>
                <a:ea typeface="Abadi MT Condensed Extra Bold" charset="0"/>
                <a:cs typeface="Abadi MT Condensed Extra Bold" charset="0"/>
              </a:rPr>
              <a:t>Provisions</a:t>
            </a:r>
          </a:p>
          <a:p>
            <a:pPr eaLnBrk="1" hangingPunct="1">
              <a:spcBef>
                <a:spcPct val="0"/>
              </a:spcBef>
              <a:buSzTx/>
              <a:buFontTx/>
              <a:buNone/>
            </a:pPr>
            <a:r>
              <a:rPr lang="en-US" altLang="en-US" u="none" dirty="0">
                <a:solidFill>
                  <a:schemeClr val="tx1"/>
                </a:solidFill>
                <a:latin typeface="Abadi MT Condensed Extra Bold" charset="0"/>
                <a:ea typeface="Abadi MT Condensed Extra Bold" charset="0"/>
                <a:cs typeface="Abadi MT Condensed Extra Bold" charset="0"/>
              </a:rPr>
              <a:t>Personn</a:t>
            </a:r>
            <a:r>
              <a:rPr lang="en-US" altLang="en-US" u="none" dirty="0">
                <a:solidFill>
                  <a:schemeClr val="tx1"/>
                </a:solidFill>
              </a:rPr>
              <a:t>el</a:t>
            </a:r>
          </a:p>
        </p:txBody>
      </p:sp>
      <p:sp>
        <p:nvSpPr>
          <p:cNvPr id="35" name="Rectangle 34"/>
          <p:cNvSpPr/>
          <p:nvPr/>
        </p:nvSpPr>
        <p:spPr>
          <a:xfrm>
            <a:off x="228599" y="2901950"/>
            <a:ext cx="1676401" cy="258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t> </a:t>
            </a:r>
            <a:r>
              <a:rPr lang="en-US" sz="3600" b="1" u="none" dirty="0">
                <a:solidFill>
                  <a:srgbClr val="FF0000"/>
                </a:solidFill>
                <a:latin typeface="Abadi MT Condensed Extra Bold" charset="0"/>
                <a:ea typeface="Abadi MT Condensed Extra Bold" charset="0"/>
                <a:cs typeface="Abadi MT Condensed Extra Bold" charset="0"/>
              </a:rPr>
              <a:t>The </a:t>
            </a:r>
          </a:p>
          <a:p>
            <a:pPr algn="ctr" eaLnBrk="1" hangingPunct="1">
              <a:defRPr/>
            </a:pPr>
            <a:r>
              <a:rPr lang="en-US" sz="3600" b="1" u="none" dirty="0">
                <a:solidFill>
                  <a:srgbClr val="FF0000"/>
                </a:solidFill>
                <a:latin typeface="Abadi MT Condensed Extra Bold" charset="0"/>
                <a:ea typeface="Abadi MT Condensed Extra Bold" charset="0"/>
                <a:cs typeface="Abadi MT Condensed Extra Bold" charset="0"/>
              </a:rPr>
              <a:t>Local church</a:t>
            </a:r>
          </a:p>
        </p:txBody>
      </p:sp>
      <p:sp>
        <p:nvSpPr>
          <p:cNvPr id="327695" name="TextBox 35"/>
          <p:cNvSpPr txBox="1">
            <a:spLocks noChangeArrowheads="1"/>
          </p:cNvSpPr>
          <p:nvPr/>
        </p:nvSpPr>
        <p:spPr bwMode="auto">
          <a:xfrm>
            <a:off x="2655886" y="3406169"/>
            <a:ext cx="203041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200" u="none" dirty="0">
                <a:solidFill>
                  <a:srgbClr val="FFFF00"/>
                </a:solidFill>
                <a:latin typeface="Abadi MT Condensed Extra Bold" charset="0"/>
                <a:ea typeface="Abadi MT Condensed Extra Bold" charset="0"/>
                <a:cs typeface="Abadi MT Condensed Extra Bold" charset="0"/>
              </a:rPr>
              <a:t>Place</a:t>
            </a:r>
          </a:p>
          <a:p>
            <a:pPr eaLnBrk="1" hangingPunct="1">
              <a:spcBef>
                <a:spcPct val="0"/>
              </a:spcBef>
              <a:buSzTx/>
              <a:buFontTx/>
              <a:buNone/>
            </a:pPr>
            <a:r>
              <a:rPr lang="en-US" altLang="en-US" sz="3200" u="none" dirty="0">
                <a:solidFill>
                  <a:srgbClr val="FFFF00"/>
                </a:solidFill>
                <a:latin typeface="Abadi MT Condensed Extra Bold" charset="0"/>
                <a:ea typeface="Abadi MT Condensed Extra Bold" charset="0"/>
                <a:cs typeface="Abadi MT Condensed Extra Bold" charset="0"/>
              </a:rPr>
              <a:t>Personnel</a:t>
            </a:r>
          </a:p>
          <a:p>
            <a:pPr eaLnBrk="1" hangingPunct="1">
              <a:spcBef>
                <a:spcPct val="0"/>
              </a:spcBef>
              <a:buSzTx/>
              <a:buFontTx/>
              <a:buNone/>
            </a:pPr>
            <a:r>
              <a:rPr lang="en-US" altLang="en-US" sz="3200" u="none" dirty="0">
                <a:solidFill>
                  <a:srgbClr val="FFFF00"/>
                </a:solidFill>
                <a:latin typeface="Abadi MT Condensed Extra Bold" charset="0"/>
                <a:ea typeface="Abadi MT Condensed Extra Bold" charset="0"/>
                <a:cs typeface="Abadi MT Condensed Extra Bold" charset="0"/>
              </a:rPr>
              <a:t>Provisions</a:t>
            </a:r>
          </a:p>
        </p:txBody>
      </p:sp>
      <p:cxnSp>
        <p:nvCxnSpPr>
          <p:cNvPr id="38" name="Straight Arrow Connector 37"/>
          <p:cNvCxnSpPr/>
          <p:nvPr/>
        </p:nvCxnSpPr>
        <p:spPr>
          <a:xfrm>
            <a:off x="1828800" y="3733800"/>
            <a:ext cx="914400"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828800" y="4190999"/>
            <a:ext cx="914400"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828800" y="4725987"/>
            <a:ext cx="914400"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0499742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Title 1"/>
          <p:cNvSpPr>
            <a:spLocks noGrp="1"/>
          </p:cNvSpPr>
          <p:nvPr>
            <p:ph type="title"/>
          </p:nvPr>
        </p:nvSpPr>
        <p:spPr>
          <a:xfrm>
            <a:off x="152400" y="0"/>
            <a:ext cx="8991600" cy="1295400"/>
          </a:xfrm>
        </p:spPr>
        <p:txBody>
          <a:bodyPr/>
          <a:lstStyle/>
          <a:p>
            <a:r>
              <a:rPr lang="en-US" altLang="en-US" sz="3200" b="1" dirty="0" smtClean="0">
                <a:latin typeface="Arial" charset="0"/>
                <a:ea typeface="Arial" charset="0"/>
                <a:cs typeface="Arial" charset="0"/>
              </a:rPr>
              <a:t>Three </a:t>
            </a:r>
            <a:r>
              <a:rPr lang="en-US" altLang="en-US" sz="3200" b="1" dirty="0">
                <a:latin typeface="Arial" charset="0"/>
                <a:ea typeface="Arial" charset="0"/>
                <a:cs typeface="Arial" charset="0"/>
              </a:rPr>
              <a:t>possibilities for benevolent work in which the church is to engage - </a:t>
            </a:r>
            <a:r>
              <a:rPr lang="en-US" altLang="en-US" sz="3200" b="1" dirty="0" err="1">
                <a:latin typeface="Arial" charset="0"/>
                <a:ea typeface="Arial" charset="0"/>
                <a:cs typeface="Arial" charset="0"/>
              </a:rPr>
              <a:t>cont</a:t>
            </a:r>
            <a:r>
              <a:rPr lang="en-US" altLang="en-US" sz="3200" b="1" dirty="0">
                <a:latin typeface="Arial" charset="0"/>
                <a:ea typeface="Arial" charset="0"/>
                <a:cs typeface="Arial" charset="0"/>
              </a:rPr>
              <a:t> </a:t>
            </a:r>
          </a:p>
        </p:txBody>
      </p:sp>
      <p:sp>
        <p:nvSpPr>
          <p:cNvPr id="329730" name="Content Placeholder 2"/>
          <p:cNvSpPr>
            <a:spLocks noGrp="1"/>
          </p:cNvSpPr>
          <p:nvPr>
            <p:ph idx="1"/>
          </p:nvPr>
        </p:nvSpPr>
        <p:spPr>
          <a:xfrm>
            <a:off x="152400" y="1295400"/>
            <a:ext cx="8763000" cy="5257800"/>
          </a:xfrm>
        </p:spPr>
        <p:txBody>
          <a:bodyPr/>
          <a:lstStyle/>
          <a:p>
            <a:pPr marL="514350" indent="-514350">
              <a:buFont typeface="Bergell LET" charset="0"/>
              <a:buAutoNum type="arabicPeriod"/>
            </a:pPr>
            <a:r>
              <a:rPr lang="en-US" altLang="en-US" sz="2400" b="0" dirty="0">
                <a:solidFill>
                  <a:schemeClr val="bg1"/>
                </a:solidFill>
              </a:rPr>
              <a:t>The church may care for its own needy saints</a:t>
            </a:r>
          </a:p>
          <a:p>
            <a:pPr marL="514350" indent="-514350">
              <a:buFont typeface="Bergell LET" charset="0"/>
              <a:buAutoNum type="arabicPeriod"/>
            </a:pPr>
            <a:r>
              <a:rPr lang="en-US" altLang="en-US" b="1" dirty="0">
                <a:solidFill>
                  <a:schemeClr val="tx1"/>
                </a:solidFill>
              </a:rPr>
              <a:t>One church may send to many churches to supply the needs of the saints </a:t>
            </a:r>
          </a:p>
          <a:p>
            <a:pPr marL="914400" lvl="1" indent="-514350">
              <a:buFont typeface="Arial" charset="0"/>
              <a:buChar char="•"/>
            </a:pPr>
            <a:r>
              <a:rPr lang="en-US" altLang="en-US" dirty="0">
                <a:solidFill>
                  <a:schemeClr val="tx1"/>
                </a:solidFill>
              </a:rPr>
              <a:t>The church in Antioch sent to the brethren in Judea (Acts 11:27-30</a:t>
            </a:r>
            <a:r>
              <a:rPr lang="en-US" altLang="en-US" dirty="0" smtClean="0">
                <a:solidFill>
                  <a:schemeClr val="tx1"/>
                </a:solidFill>
              </a:rPr>
              <a:t>). Why?</a:t>
            </a:r>
            <a:endParaRPr lang="en-US" altLang="en-US" dirty="0">
              <a:solidFill>
                <a:schemeClr val="tx1"/>
              </a:solidFill>
            </a:endParaRPr>
          </a:p>
          <a:p>
            <a:pPr marL="1314450" lvl="2" indent="-514350">
              <a:buFont typeface="Wingdings" charset="2"/>
              <a:buChar char="ü"/>
            </a:pPr>
            <a:r>
              <a:rPr lang="en-US" altLang="en-US" sz="2800" dirty="0" smtClean="0">
                <a:solidFill>
                  <a:schemeClr val="tx1"/>
                </a:solidFill>
              </a:rPr>
              <a:t>The </a:t>
            </a:r>
            <a:r>
              <a:rPr lang="en-US" altLang="en-US" sz="2800" dirty="0">
                <a:solidFill>
                  <a:schemeClr val="tx1"/>
                </a:solidFill>
              </a:rPr>
              <a:t>receiving churches had needy members whose needs they could not </a:t>
            </a:r>
            <a:r>
              <a:rPr lang="en-US" altLang="en-US" sz="2800" dirty="0" smtClean="0">
                <a:solidFill>
                  <a:schemeClr val="tx1"/>
                </a:solidFill>
              </a:rPr>
              <a:t>supply </a:t>
            </a:r>
          </a:p>
          <a:p>
            <a:pPr marL="1314450" lvl="2" indent="-514350">
              <a:buFont typeface="Wingdings" charset="2"/>
              <a:buChar char="ü"/>
            </a:pPr>
            <a:r>
              <a:rPr lang="en-US" altLang="en-US" sz="2800" dirty="0" smtClean="0">
                <a:solidFill>
                  <a:schemeClr val="tx1"/>
                </a:solidFill>
              </a:rPr>
              <a:t>Any </a:t>
            </a:r>
            <a:r>
              <a:rPr lang="en-US" altLang="en-US" sz="2800" dirty="0">
                <a:solidFill>
                  <a:schemeClr val="tx1"/>
                </a:solidFill>
              </a:rPr>
              <a:t>local church may send funds </a:t>
            </a:r>
            <a:r>
              <a:rPr lang="en-US" altLang="en-US" sz="2800" dirty="0" smtClean="0">
                <a:solidFill>
                  <a:schemeClr val="tx1"/>
                </a:solidFill>
              </a:rPr>
              <a:t>directly to </a:t>
            </a:r>
            <a:r>
              <a:rPr lang="en-US" altLang="en-US" sz="2800" dirty="0">
                <a:solidFill>
                  <a:schemeClr val="tx1"/>
                </a:solidFill>
              </a:rPr>
              <a:t>another </a:t>
            </a:r>
            <a:r>
              <a:rPr lang="en-US" altLang="en-US" sz="2800" dirty="0" smtClean="0">
                <a:solidFill>
                  <a:schemeClr val="tx1"/>
                </a:solidFill>
              </a:rPr>
              <a:t>church, </a:t>
            </a:r>
            <a:r>
              <a:rPr lang="en-US" altLang="en-US" sz="2800" dirty="0">
                <a:solidFill>
                  <a:schemeClr val="tx1"/>
                </a:solidFill>
              </a:rPr>
              <a:t>or churches, when the receiving church has members whose needs </a:t>
            </a:r>
            <a:r>
              <a:rPr lang="en-US" altLang="en-US" sz="2800" dirty="0" smtClean="0">
                <a:solidFill>
                  <a:schemeClr val="tx1"/>
                </a:solidFill>
              </a:rPr>
              <a:t>they </a:t>
            </a:r>
            <a:r>
              <a:rPr lang="en-US" altLang="en-US" sz="2800" dirty="0">
                <a:solidFill>
                  <a:schemeClr val="tx1"/>
                </a:solidFill>
              </a:rPr>
              <a:t>cannot supply</a:t>
            </a:r>
            <a:r>
              <a:rPr lang="en-US" altLang="en-US" sz="2200" dirty="0">
                <a:solidFill>
                  <a:schemeClr val="tx1"/>
                </a:solidFill>
              </a:rPr>
              <a:t>.  </a:t>
            </a:r>
          </a:p>
          <a:p>
            <a:pPr marL="514350" indent="-514350">
              <a:buFont typeface="Bergell LET" charset="0"/>
              <a:buAutoNum type="arabicPeriod"/>
            </a:pPr>
            <a:endParaRPr lang="en-US" altLang="en-US" b="0" dirty="0">
              <a:solidFill>
                <a:schemeClr val="bg1"/>
              </a:solidFill>
            </a:endParaRPr>
          </a:p>
          <a:p>
            <a:pPr marL="514350" indent="-514350">
              <a:buFont typeface="Bergell LET" charset="0"/>
              <a:buAutoNum type="arabicPeriod"/>
            </a:pPr>
            <a:endParaRPr lang="en-US" altLang="en-US" dirty="0">
              <a:solidFill>
                <a:schemeClr val="tx1"/>
              </a:solidFill>
            </a:endParaRPr>
          </a:p>
        </p:txBody>
      </p:sp>
      <p:sp>
        <p:nvSpPr>
          <p:cNvPr id="3297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8A3F283A-39E4-DA4F-B959-3325F21B6457}" type="slidenum">
              <a:rPr lang="en-US" altLang="en-US" sz="1400" b="0"/>
              <a:pPr>
                <a:spcBef>
                  <a:spcPct val="0"/>
                </a:spcBef>
                <a:buSzTx/>
                <a:buFontTx/>
                <a:buNone/>
              </a:pPr>
              <a:t>14</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0219909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417638"/>
          </a:xfrm>
          <a:solidFill>
            <a:srgbClr val="21025E"/>
          </a:solidFill>
        </p:spPr>
        <p:txBody>
          <a:bodyPr/>
          <a:lstStyle/>
          <a:p>
            <a:pPr algn="ctr">
              <a:defRPr/>
            </a:pPr>
            <a:r>
              <a:rPr lang="en-US" sz="3200" dirty="0" smtClean="0">
                <a:solidFill>
                  <a:schemeClr val="bg1"/>
                </a:solidFill>
                <a:latin typeface="+mn-lt"/>
              </a:rPr>
              <a:t>HOW IT WAS DONE</a:t>
            </a:r>
            <a:endParaRPr lang="en-US" sz="3200" dirty="0">
              <a:solidFill>
                <a:schemeClr val="bg1"/>
              </a:solidFill>
              <a:latin typeface="+mn-lt"/>
            </a:endParaRPr>
          </a:p>
        </p:txBody>
      </p:sp>
      <p:sp>
        <p:nvSpPr>
          <p:cNvPr id="6" name="Text Placeholder 5"/>
          <p:cNvSpPr>
            <a:spLocks noGrp="1"/>
          </p:cNvSpPr>
          <p:nvPr>
            <p:ph type="body" idx="1"/>
          </p:nvPr>
        </p:nvSpPr>
        <p:spPr>
          <a:xfrm>
            <a:off x="0" y="1447800"/>
            <a:ext cx="4495800" cy="727075"/>
          </a:xfrm>
          <a:solidFill>
            <a:schemeClr val="accent6">
              <a:lumMod val="50000"/>
            </a:schemeClr>
          </a:solidFill>
          <a:ln w="57150">
            <a:solidFill>
              <a:schemeClr val="tx1"/>
            </a:solidFill>
          </a:ln>
        </p:spPr>
        <p:txBody>
          <a:bodyPr/>
          <a:lstStyle/>
          <a:p>
            <a:pPr>
              <a:buFont typeface="Wingdings" pitchFamily="2" charset="2"/>
              <a:buNone/>
              <a:defRPr/>
            </a:pPr>
            <a:r>
              <a:rPr lang="en-US" sz="3200" dirty="0" smtClean="0">
                <a:solidFill>
                  <a:srgbClr val="FFFF00"/>
                </a:solidFill>
              </a:rPr>
              <a:t>       THE N.T. WAY</a:t>
            </a:r>
            <a:endParaRPr lang="en-US" sz="3200" dirty="0">
              <a:solidFill>
                <a:srgbClr val="FFFF00"/>
              </a:solidFill>
            </a:endParaRPr>
          </a:p>
        </p:txBody>
      </p:sp>
      <p:sp>
        <p:nvSpPr>
          <p:cNvPr id="7" name="Content Placeholder 6"/>
          <p:cNvSpPr>
            <a:spLocks noGrp="1"/>
          </p:cNvSpPr>
          <p:nvPr>
            <p:ph sz="half" idx="2"/>
          </p:nvPr>
        </p:nvSpPr>
        <p:spPr>
          <a:xfrm>
            <a:off x="0" y="2174875"/>
            <a:ext cx="4572000" cy="4683125"/>
          </a:xfrm>
          <a:solidFill>
            <a:schemeClr val="accent1">
              <a:lumMod val="25000"/>
            </a:schemeClr>
          </a:solidFill>
          <a:ln>
            <a:solidFill>
              <a:schemeClr val="accent6">
                <a:lumMod val="20000"/>
                <a:lumOff val="80000"/>
              </a:schemeClr>
            </a:solidFill>
          </a:ln>
        </p:spPr>
        <p:txBody>
          <a:bodyPr/>
          <a:lstStyle/>
          <a:p>
            <a:pPr>
              <a:buFont typeface="Wingdings" pitchFamily="2" charset="2"/>
              <a:buChar char="&amp;"/>
              <a:defRPr/>
            </a:pPr>
            <a:r>
              <a:rPr lang="en-US" dirty="0" smtClean="0"/>
              <a:t> </a:t>
            </a:r>
          </a:p>
          <a:p>
            <a:pPr>
              <a:buFont typeface="Wingdings" pitchFamily="2" charset="2"/>
              <a:buChar char="&amp;"/>
              <a:defRPr/>
            </a:pPr>
            <a:endParaRPr lang="en-US" dirty="0">
              <a:solidFill>
                <a:srgbClr val="FFFF00"/>
              </a:solidFill>
            </a:endParaRPr>
          </a:p>
        </p:txBody>
      </p:sp>
      <p:sp>
        <p:nvSpPr>
          <p:cNvPr id="8" name="Text Placeholder 7"/>
          <p:cNvSpPr>
            <a:spLocks noGrp="1"/>
          </p:cNvSpPr>
          <p:nvPr>
            <p:ph type="body" sz="quarter" idx="3"/>
          </p:nvPr>
        </p:nvSpPr>
        <p:spPr>
          <a:xfrm>
            <a:off x="4495800" y="1447800"/>
            <a:ext cx="4648200" cy="727075"/>
          </a:xfrm>
          <a:solidFill>
            <a:schemeClr val="bg1"/>
          </a:solidFill>
          <a:ln w="76200">
            <a:solidFill>
              <a:schemeClr val="accent6">
                <a:lumMod val="50000"/>
              </a:schemeClr>
            </a:solidFill>
          </a:ln>
        </p:spPr>
        <p:txBody>
          <a:bodyPr/>
          <a:lstStyle/>
          <a:p>
            <a:pPr>
              <a:buFont typeface="Wingdings" pitchFamily="2" charset="2"/>
              <a:buNone/>
              <a:defRPr/>
            </a:pPr>
            <a:r>
              <a:rPr lang="en-US" dirty="0" smtClean="0"/>
              <a:t>             </a:t>
            </a:r>
            <a:r>
              <a:rPr lang="en-US" sz="3200" dirty="0" smtClean="0"/>
              <a:t>NOT THIS WAY</a:t>
            </a:r>
            <a:endParaRPr lang="en-US" sz="3200" dirty="0"/>
          </a:p>
        </p:txBody>
      </p:sp>
      <p:sp>
        <p:nvSpPr>
          <p:cNvPr id="331781" name="Content Placeholder 8"/>
          <p:cNvSpPr>
            <a:spLocks noGrp="1"/>
          </p:cNvSpPr>
          <p:nvPr>
            <p:ph sz="quarter" idx="4"/>
          </p:nvPr>
        </p:nvSpPr>
        <p:spPr>
          <a:xfrm>
            <a:off x="4572000" y="2174875"/>
            <a:ext cx="4572000" cy="4683125"/>
          </a:xfrm>
          <a:solidFill>
            <a:schemeClr val="bg1"/>
          </a:solidFill>
        </p:spPr>
        <p:txBody>
          <a:bodyPr/>
          <a:lstStyle/>
          <a:p>
            <a:pPr>
              <a:buFont typeface="Wingdings" charset="2"/>
              <a:buNone/>
            </a:pPr>
            <a:r>
              <a:rPr lang="en-US" altLang="en-US" dirty="0"/>
              <a:t>  Antioch</a:t>
            </a:r>
          </a:p>
          <a:p>
            <a:pPr>
              <a:buFont typeface="Wingdings" charset="2"/>
              <a:buNone/>
            </a:pPr>
            <a:endParaRPr lang="en-US" altLang="en-US" dirty="0"/>
          </a:p>
          <a:p>
            <a:pPr>
              <a:buFont typeface="Wingdings" charset="2"/>
              <a:buNone/>
            </a:pPr>
            <a:endParaRPr lang="en-US" altLang="en-US" dirty="0"/>
          </a:p>
          <a:p>
            <a:pPr>
              <a:buFont typeface="Wingdings" charset="2"/>
              <a:buNone/>
            </a:pPr>
            <a:endParaRPr lang="en-US" altLang="en-US" dirty="0"/>
          </a:p>
          <a:p>
            <a:pPr>
              <a:buFont typeface="Wingdings" charset="2"/>
              <a:buNone/>
            </a:pPr>
            <a:r>
              <a:rPr lang="en-US" altLang="en-US" dirty="0"/>
              <a:t>Jerusalem</a:t>
            </a:r>
          </a:p>
        </p:txBody>
      </p:sp>
      <p:sp>
        <p:nvSpPr>
          <p:cNvPr id="3317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04113CCD-963E-5945-B89D-093AD4D6E7D9}" type="slidenum">
              <a:rPr lang="en-US" altLang="en-US" sz="1400" b="0"/>
              <a:pPr>
                <a:spcBef>
                  <a:spcPct val="0"/>
                </a:spcBef>
                <a:buSzTx/>
                <a:buFontTx/>
                <a:buNone/>
              </a:pPr>
              <a:t>15</a:t>
            </a:fld>
            <a:endParaRPr lang="en-US" altLang="en-US" sz="1400" b="0"/>
          </a:p>
        </p:txBody>
      </p:sp>
      <p:sp>
        <p:nvSpPr>
          <p:cNvPr id="331783" name="TextBox 19"/>
          <p:cNvSpPr txBox="1">
            <a:spLocks noChangeArrowheads="1"/>
          </p:cNvSpPr>
          <p:nvPr/>
        </p:nvSpPr>
        <p:spPr bwMode="auto">
          <a:xfrm>
            <a:off x="173414" y="4188995"/>
            <a:ext cx="17030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bg1"/>
                </a:solidFill>
              </a:rPr>
              <a:t>Antioch</a:t>
            </a:r>
          </a:p>
        </p:txBody>
      </p:sp>
      <p:cxnSp>
        <p:nvCxnSpPr>
          <p:cNvPr id="22" name="Straight Connector 21"/>
          <p:cNvCxnSpPr/>
          <p:nvPr/>
        </p:nvCxnSpPr>
        <p:spPr>
          <a:xfrm flipV="1">
            <a:off x="1828800" y="3581400"/>
            <a:ext cx="914400" cy="838200"/>
          </a:xfrm>
          <a:prstGeom prst="line">
            <a:avLst/>
          </a:prstGeom>
          <a:ln w="57150">
            <a:solidFill>
              <a:srgbClr val="FF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828800" y="3962400"/>
            <a:ext cx="1295400" cy="457200"/>
          </a:xfrm>
          <a:prstGeom prst="line">
            <a:avLst/>
          </a:prstGeom>
          <a:ln w="57150">
            <a:solidFill>
              <a:srgbClr val="FF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905000" y="4419600"/>
            <a:ext cx="1371600" cy="0"/>
          </a:xfrm>
          <a:prstGeom prst="line">
            <a:avLst/>
          </a:prstGeom>
          <a:ln w="57150">
            <a:solidFill>
              <a:srgbClr val="FF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331792" idx="1"/>
          </p:cNvCxnSpPr>
          <p:nvPr/>
        </p:nvCxnSpPr>
        <p:spPr>
          <a:xfrm>
            <a:off x="1828800" y="4419600"/>
            <a:ext cx="1371600" cy="432677"/>
          </a:xfrm>
          <a:prstGeom prst="line">
            <a:avLst/>
          </a:prstGeom>
          <a:ln w="57150">
            <a:solidFill>
              <a:srgbClr val="FF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28800" y="4419600"/>
            <a:ext cx="990600" cy="762000"/>
          </a:xfrm>
          <a:prstGeom prst="line">
            <a:avLst/>
          </a:prstGeom>
          <a:ln w="57150">
            <a:solidFill>
              <a:srgbClr val="FF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1789" name="TextBox 43"/>
          <p:cNvSpPr txBox="1">
            <a:spLocks noChangeArrowheads="1"/>
          </p:cNvSpPr>
          <p:nvPr/>
        </p:nvSpPr>
        <p:spPr bwMode="auto">
          <a:xfrm rot="-1339162">
            <a:off x="2601913" y="2925118"/>
            <a:ext cx="1911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Jerusalem</a:t>
            </a:r>
          </a:p>
        </p:txBody>
      </p:sp>
      <p:sp>
        <p:nvSpPr>
          <p:cNvPr id="331790" name="TextBox 44"/>
          <p:cNvSpPr txBox="1">
            <a:spLocks noChangeArrowheads="1"/>
          </p:cNvSpPr>
          <p:nvPr/>
        </p:nvSpPr>
        <p:spPr bwMode="auto">
          <a:xfrm rot="-925329">
            <a:off x="3028950" y="3525193"/>
            <a:ext cx="1582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Bethany</a:t>
            </a:r>
          </a:p>
        </p:txBody>
      </p:sp>
      <p:sp>
        <p:nvSpPr>
          <p:cNvPr id="331791" name="TextBox 45"/>
          <p:cNvSpPr txBox="1">
            <a:spLocks noChangeArrowheads="1"/>
          </p:cNvSpPr>
          <p:nvPr/>
        </p:nvSpPr>
        <p:spPr bwMode="auto">
          <a:xfrm rot="-264975">
            <a:off x="3349494" y="4112103"/>
            <a:ext cx="125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Joppa</a:t>
            </a:r>
          </a:p>
        </p:txBody>
      </p:sp>
      <p:sp>
        <p:nvSpPr>
          <p:cNvPr id="331792" name="TextBox 46"/>
          <p:cNvSpPr txBox="1">
            <a:spLocks noChangeArrowheads="1"/>
          </p:cNvSpPr>
          <p:nvPr/>
        </p:nvSpPr>
        <p:spPr bwMode="auto">
          <a:xfrm>
            <a:off x="3200400" y="4621444"/>
            <a:ext cx="11229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Lydia</a:t>
            </a:r>
          </a:p>
        </p:txBody>
      </p:sp>
      <p:sp>
        <p:nvSpPr>
          <p:cNvPr id="331793" name="TextBox 48"/>
          <p:cNvSpPr txBox="1">
            <a:spLocks noChangeArrowheads="1"/>
          </p:cNvSpPr>
          <p:nvPr/>
        </p:nvSpPr>
        <p:spPr bwMode="auto">
          <a:xfrm rot="502674">
            <a:off x="2819400" y="5074593"/>
            <a:ext cx="1482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Emmaus</a:t>
            </a:r>
          </a:p>
        </p:txBody>
      </p:sp>
      <p:cxnSp>
        <p:nvCxnSpPr>
          <p:cNvPr id="53" name="Straight Arrow Connector 52"/>
          <p:cNvCxnSpPr/>
          <p:nvPr/>
        </p:nvCxnSpPr>
        <p:spPr>
          <a:xfrm>
            <a:off x="5334000" y="3018126"/>
            <a:ext cx="0" cy="1371600"/>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6624732" y="3919142"/>
            <a:ext cx="985933" cy="921006"/>
          </a:xfrm>
          <a:prstGeom prst="line">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629400" y="4360068"/>
            <a:ext cx="1131594" cy="480080"/>
          </a:xfrm>
          <a:prstGeom prst="line">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624732" y="4852277"/>
            <a:ext cx="1223868" cy="58653"/>
          </a:xfrm>
          <a:prstGeom prst="line">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629400" y="4839577"/>
            <a:ext cx="1066800" cy="523791"/>
          </a:xfrm>
          <a:prstGeom prst="line">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1799" name="TextBox 71"/>
          <p:cNvSpPr txBox="1">
            <a:spLocks noChangeArrowheads="1"/>
          </p:cNvSpPr>
          <p:nvPr/>
        </p:nvSpPr>
        <p:spPr bwMode="auto">
          <a:xfrm>
            <a:off x="7386733" y="3643741"/>
            <a:ext cx="198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   </a:t>
            </a:r>
            <a:r>
              <a:rPr lang="en-US" altLang="en-US" sz="2400" u="none" dirty="0">
                <a:solidFill>
                  <a:schemeClr val="tx1"/>
                </a:solidFill>
              </a:rPr>
              <a:t>Bethany</a:t>
            </a:r>
          </a:p>
        </p:txBody>
      </p:sp>
      <p:sp>
        <p:nvSpPr>
          <p:cNvPr id="331800" name="TextBox 74"/>
          <p:cNvSpPr txBox="1">
            <a:spLocks noChangeArrowheads="1"/>
          </p:cNvSpPr>
          <p:nvPr/>
        </p:nvSpPr>
        <p:spPr bwMode="auto">
          <a:xfrm>
            <a:off x="7696199" y="4064428"/>
            <a:ext cx="1671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Joppa</a:t>
            </a:r>
          </a:p>
        </p:txBody>
      </p:sp>
      <p:sp>
        <p:nvSpPr>
          <p:cNvPr id="331801" name="TextBox 75"/>
          <p:cNvSpPr txBox="1">
            <a:spLocks noChangeArrowheads="1"/>
          </p:cNvSpPr>
          <p:nvPr/>
        </p:nvSpPr>
        <p:spPr bwMode="auto">
          <a:xfrm>
            <a:off x="7778344" y="4620451"/>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smtClean="0">
                <a:solidFill>
                  <a:schemeClr val="tx1"/>
                </a:solidFill>
              </a:rPr>
              <a:t>Lydia</a:t>
            </a:r>
            <a:endParaRPr lang="en-US" altLang="en-US" sz="2400" u="none" dirty="0">
              <a:solidFill>
                <a:schemeClr val="tx1"/>
              </a:solidFill>
            </a:endParaRPr>
          </a:p>
        </p:txBody>
      </p:sp>
      <p:sp>
        <p:nvSpPr>
          <p:cNvPr id="331802" name="TextBox 76"/>
          <p:cNvSpPr txBox="1">
            <a:spLocks noChangeArrowheads="1"/>
          </p:cNvSpPr>
          <p:nvPr/>
        </p:nvSpPr>
        <p:spPr bwMode="auto">
          <a:xfrm>
            <a:off x="7581899" y="5048818"/>
            <a:ext cx="1806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200" u="none" dirty="0">
                <a:solidFill>
                  <a:schemeClr val="tx1"/>
                </a:solidFill>
              </a:rPr>
              <a:t> </a:t>
            </a:r>
            <a:r>
              <a:rPr lang="en-US" altLang="en-US" sz="2400" u="none" dirty="0">
                <a:solidFill>
                  <a:schemeClr val="tx1"/>
                </a:solidFill>
              </a:rPr>
              <a:t>Emmaus</a:t>
            </a:r>
          </a:p>
        </p:txBody>
      </p:sp>
      <p:sp>
        <p:nvSpPr>
          <p:cNvPr id="331803" name="TextBox 29"/>
          <p:cNvSpPr txBox="1">
            <a:spLocks noChangeArrowheads="1"/>
          </p:cNvSpPr>
          <p:nvPr/>
        </p:nvSpPr>
        <p:spPr bwMode="auto">
          <a:xfrm>
            <a:off x="6629400" y="6400800"/>
            <a:ext cx="119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1400" b="0">
                <a:solidFill>
                  <a:schemeClr val="tx1"/>
                </a:solidFill>
              </a:rPr>
              <a:t>Chart 2</a:t>
            </a:r>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1752521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Content Placeholder 2"/>
          <p:cNvSpPr>
            <a:spLocks noGrp="1"/>
          </p:cNvSpPr>
          <p:nvPr>
            <p:ph idx="1"/>
          </p:nvPr>
        </p:nvSpPr>
        <p:spPr>
          <a:xfrm>
            <a:off x="152400" y="1295400"/>
            <a:ext cx="8534400" cy="5426075"/>
          </a:xfrm>
        </p:spPr>
        <p:txBody>
          <a:bodyPr/>
          <a:lstStyle/>
          <a:p>
            <a:pPr marL="514350" indent="-514350">
              <a:buFont typeface="Bergell LET" charset="0"/>
              <a:buAutoNum type="arabicPeriod"/>
            </a:pPr>
            <a:r>
              <a:rPr lang="en-US" altLang="en-US" sz="2000" b="0" dirty="0" smtClean="0">
                <a:solidFill>
                  <a:schemeClr val="bg1"/>
                </a:solidFill>
              </a:rPr>
              <a:t>The church may care for its own needy saints</a:t>
            </a:r>
          </a:p>
          <a:p>
            <a:pPr marL="514350" indent="-514350">
              <a:buFont typeface="Bergell LET" charset="0"/>
              <a:buAutoNum type="arabicPeriod"/>
            </a:pPr>
            <a:r>
              <a:rPr lang="en-US" altLang="en-US" sz="2000" dirty="0" smtClean="0">
                <a:solidFill>
                  <a:schemeClr val="bg1"/>
                </a:solidFill>
              </a:rPr>
              <a:t>One church may send to many churches to supply the needs of the saints </a:t>
            </a:r>
          </a:p>
          <a:p>
            <a:pPr marL="514350" indent="-514350">
              <a:buFont typeface="Bergell LET" charset="0"/>
              <a:buAutoNum type="arabicPeriod"/>
            </a:pPr>
            <a:r>
              <a:rPr lang="en-US" altLang="en-US" b="1" dirty="0" smtClean="0">
                <a:solidFill>
                  <a:schemeClr val="tx1"/>
                </a:solidFill>
              </a:rPr>
              <a:t>Many churches sending to one church</a:t>
            </a:r>
          </a:p>
          <a:p>
            <a:pPr lvl="1">
              <a:buFont typeface="Wingdings" charset="2"/>
              <a:buChar char="Ø"/>
            </a:pPr>
            <a:r>
              <a:rPr lang="en-US" altLang="en-US" dirty="0" smtClean="0"/>
              <a:t>The churches of Macedonia, Achaia and Galatia sent to the church in Jerusalem (1 Cor. 16:1-3; 2 Cor. 8:1-5; 2 Cor. 9:1-2; Ro. 15:25-32) </a:t>
            </a:r>
          </a:p>
          <a:p>
            <a:pPr lvl="1">
              <a:buFont typeface="Wingdings" charset="2"/>
              <a:buChar char="Ø"/>
            </a:pPr>
            <a:r>
              <a:rPr lang="en-US" altLang="en-US" dirty="0" smtClean="0"/>
              <a:t>Reason: Need for necessities</a:t>
            </a:r>
          </a:p>
          <a:p>
            <a:pPr lvl="1">
              <a:buFont typeface="Wingdings" charset="2"/>
              <a:buChar char="Ø"/>
            </a:pPr>
            <a:r>
              <a:rPr lang="en-US" altLang="en-US" dirty="0" smtClean="0"/>
              <a:t>How was it done? The sending church sent directly to the church in need.  </a:t>
            </a:r>
            <a:endParaRPr lang="en-US" altLang="en-US" dirty="0"/>
          </a:p>
        </p:txBody>
      </p:sp>
      <p:sp>
        <p:nvSpPr>
          <p:cNvPr id="333826" name="Title 1"/>
          <p:cNvSpPr>
            <a:spLocks noGrp="1"/>
          </p:cNvSpPr>
          <p:nvPr>
            <p:ph type="title"/>
          </p:nvPr>
        </p:nvSpPr>
        <p:spPr>
          <a:xfrm>
            <a:off x="0" y="0"/>
            <a:ext cx="9144000" cy="1295400"/>
          </a:xfrm>
        </p:spPr>
        <p:txBody>
          <a:bodyPr/>
          <a:lstStyle/>
          <a:p>
            <a:r>
              <a:rPr lang="en-US" altLang="en-US" sz="3200" smtClean="0">
                <a:latin typeface="Arial" charset="0"/>
                <a:ea typeface="Arial" charset="0"/>
                <a:cs typeface="Arial" charset="0"/>
              </a:rPr>
              <a:t>Three possibilities for benevolent work in which the church is to engage - cont </a:t>
            </a:r>
            <a:endParaRPr lang="en-US" altLang="en-US" sz="3200" dirty="0"/>
          </a:p>
        </p:txBody>
      </p:sp>
      <p:sp>
        <p:nvSpPr>
          <p:cNvPr id="3338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B563CC72-5B93-6743-9D55-BE53BE13D2CA}" type="slidenum">
              <a:rPr lang="en-US" altLang="en-US" sz="1400" b="0" smtClean="0"/>
              <a:pPr>
                <a:spcBef>
                  <a:spcPct val="0"/>
                </a:spcBef>
                <a:buSzTx/>
                <a:buFontTx/>
                <a:buNone/>
              </a:pPr>
              <a:t>16</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95831440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Title 2"/>
          <p:cNvSpPr>
            <a:spLocks noGrp="1"/>
          </p:cNvSpPr>
          <p:nvPr>
            <p:ph type="title"/>
          </p:nvPr>
        </p:nvSpPr>
        <p:spPr>
          <a:xfrm>
            <a:off x="0" y="1"/>
            <a:ext cx="9144000" cy="1450974"/>
          </a:xfrm>
          <a:solidFill>
            <a:schemeClr val="tx1"/>
          </a:solidFill>
        </p:spPr>
        <p:txBody>
          <a:bodyPr/>
          <a:lstStyle/>
          <a:p>
            <a:r>
              <a:rPr lang="en-US" altLang="en-US" sz="2800" dirty="0">
                <a:solidFill>
                  <a:schemeClr val="bg1"/>
                </a:solidFill>
                <a:latin typeface="Arial Black" charset="0"/>
                <a:ea typeface="Arial" charset="0"/>
                <a:cs typeface="Arial" charset="0"/>
              </a:rPr>
              <a:t>          THE PRINCIPLE ILLUSTRATED</a:t>
            </a:r>
            <a:br>
              <a:rPr lang="en-US" altLang="en-US" sz="2800" dirty="0">
                <a:solidFill>
                  <a:schemeClr val="bg1"/>
                </a:solidFill>
                <a:latin typeface="Arial Black" charset="0"/>
                <a:ea typeface="Arial" charset="0"/>
                <a:cs typeface="Arial" charset="0"/>
              </a:rPr>
            </a:br>
            <a:r>
              <a:rPr lang="en-US" altLang="en-US" sz="2800" dirty="0">
                <a:solidFill>
                  <a:schemeClr val="bg1"/>
                </a:solidFill>
                <a:latin typeface="Arial Black" charset="0"/>
                <a:ea typeface="Arial" charset="0"/>
                <a:cs typeface="Arial" charset="0"/>
              </a:rPr>
              <a:t>     </a:t>
            </a:r>
            <a:r>
              <a:rPr lang="en-US" altLang="en-US" sz="2800" b="0" i="1" dirty="0">
                <a:solidFill>
                  <a:schemeClr val="bg1"/>
                </a:solidFill>
                <a:latin typeface="Arial Black" charset="0"/>
                <a:ea typeface="Arial" charset="0"/>
                <a:cs typeface="Arial" charset="0"/>
              </a:rPr>
              <a:t>Many churches send to one --- how?</a:t>
            </a:r>
            <a:endParaRPr lang="en-US" altLang="en-US" sz="2800" dirty="0">
              <a:solidFill>
                <a:schemeClr val="bg1"/>
              </a:solidFill>
              <a:latin typeface="Arial Black" charset="0"/>
              <a:ea typeface="Arial" charset="0"/>
              <a:cs typeface="Arial" charset="0"/>
            </a:endParaRPr>
          </a:p>
        </p:txBody>
      </p:sp>
      <p:sp>
        <p:nvSpPr>
          <p:cNvPr id="335874" name="Content Placeholder 4"/>
          <p:cNvSpPr>
            <a:spLocks noGrp="1"/>
          </p:cNvSpPr>
          <p:nvPr>
            <p:ph sz="half" idx="1"/>
          </p:nvPr>
        </p:nvSpPr>
        <p:spPr>
          <a:xfrm>
            <a:off x="0" y="1447800"/>
            <a:ext cx="4541838" cy="5410200"/>
          </a:xfrm>
          <a:solidFill>
            <a:schemeClr val="bg1"/>
          </a:solidFill>
          <a:ln>
            <a:solidFill>
              <a:schemeClr val="bg1"/>
            </a:solidFill>
            <a:miter lim="800000"/>
            <a:headEnd/>
            <a:tailEnd/>
          </a:ln>
        </p:spPr>
        <p:txBody>
          <a:bodyPr/>
          <a:lstStyle/>
          <a:p>
            <a:pPr>
              <a:buFont typeface="Wingdings" charset="2"/>
              <a:buNone/>
            </a:pPr>
            <a:endParaRPr lang="en-US" altLang="en-US" dirty="0"/>
          </a:p>
          <a:p>
            <a:pPr>
              <a:buFont typeface="Wingdings" charset="2"/>
              <a:buNone/>
            </a:pPr>
            <a:endParaRPr lang="en-US" altLang="en-US" dirty="0"/>
          </a:p>
          <a:p>
            <a:pPr>
              <a:buFont typeface="Wingdings" charset="2"/>
              <a:buNone/>
            </a:pPr>
            <a:endParaRPr lang="en-US" altLang="en-US" dirty="0"/>
          </a:p>
        </p:txBody>
      </p:sp>
      <p:sp>
        <p:nvSpPr>
          <p:cNvPr id="335875" name="Content Placeholder 6"/>
          <p:cNvSpPr>
            <a:spLocks noGrp="1"/>
          </p:cNvSpPr>
          <p:nvPr>
            <p:ph sz="half" idx="2"/>
          </p:nvPr>
        </p:nvSpPr>
        <p:spPr>
          <a:xfrm>
            <a:off x="4541837" y="1447800"/>
            <a:ext cx="4610735" cy="5410200"/>
          </a:xfrm>
          <a:solidFill>
            <a:schemeClr val="bg1">
              <a:lumMod val="85000"/>
            </a:schemeClr>
          </a:solidFill>
          <a:ln>
            <a:solidFill>
              <a:srgbClr val="A25100"/>
            </a:solidFill>
            <a:miter lim="800000"/>
            <a:headEnd/>
            <a:tailEnd/>
          </a:ln>
        </p:spPr>
        <p:txBody>
          <a:bodyPr/>
          <a:lstStyle/>
          <a:p>
            <a:pPr>
              <a:buFont typeface="Wingdings" charset="2"/>
              <a:buNone/>
            </a:pPr>
            <a:endParaRPr lang="en-US" altLang="en-US" dirty="0"/>
          </a:p>
          <a:p>
            <a:pPr>
              <a:buFont typeface="Wingdings" charset="2"/>
              <a:buNone/>
            </a:pPr>
            <a:endParaRPr lang="en-US" altLang="en-US" dirty="0"/>
          </a:p>
        </p:txBody>
      </p:sp>
      <p:sp>
        <p:nvSpPr>
          <p:cNvPr id="33587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5412B3E-5FB2-2C4D-B2D3-26CD61D81B70}" type="slidenum">
              <a:rPr lang="en-US" altLang="en-US" sz="1400" b="0"/>
              <a:pPr>
                <a:spcBef>
                  <a:spcPct val="0"/>
                </a:spcBef>
                <a:buSzTx/>
                <a:buFontTx/>
                <a:buNone/>
              </a:pPr>
              <a:t>17</a:t>
            </a:fld>
            <a:endParaRPr lang="en-US" altLang="en-US" sz="1400" b="0"/>
          </a:p>
        </p:txBody>
      </p:sp>
      <p:sp>
        <p:nvSpPr>
          <p:cNvPr id="335877" name="Text Placeholder 3"/>
          <p:cNvSpPr>
            <a:spLocks noGrp="1"/>
          </p:cNvSpPr>
          <p:nvPr>
            <p:ph type="body" idx="4294967295"/>
          </p:nvPr>
        </p:nvSpPr>
        <p:spPr>
          <a:xfrm>
            <a:off x="-14921" y="1447800"/>
            <a:ext cx="4547868" cy="727076"/>
          </a:xfrm>
          <a:ln>
            <a:solidFill>
              <a:schemeClr val="tx1"/>
            </a:solidFill>
          </a:ln>
        </p:spPr>
        <p:txBody>
          <a:bodyPr/>
          <a:lstStyle/>
          <a:p>
            <a:pPr marL="0" indent="0">
              <a:buNone/>
            </a:pPr>
            <a:r>
              <a:rPr lang="en-US" altLang="en-US" dirty="0" smtClean="0">
                <a:latin typeface="Arial Black" charset="0"/>
              </a:rPr>
              <a:t>  NOT THIS</a:t>
            </a:r>
            <a:r>
              <a:rPr lang="is-IS" altLang="en-US" dirty="0" smtClean="0">
                <a:latin typeface="Arial Black" charset="0"/>
              </a:rPr>
              <a:t>…</a:t>
            </a:r>
            <a:endParaRPr lang="en-US" altLang="en-US" dirty="0">
              <a:latin typeface="Arial Black" charset="0"/>
            </a:endParaRPr>
          </a:p>
        </p:txBody>
      </p:sp>
      <p:sp>
        <p:nvSpPr>
          <p:cNvPr id="335878" name="Text Placeholder 5"/>
          <p:cNvSpPr>
            <a:spLocks noGrp="1"/>
          </p:cNvSpPr>
          <p:nvPr>
            <p:ph type="body" sz="quarter" idx="4294967295"/>
          </p:nvPr>
        </p:nvSpPr>
        <p:spPr>
          <a:xfrm>
            <a:off x="4532947" y="1371601"/>
            <a:ext cx="4619625" cy="833436"/>
          </a:xfrm>
          <a:ln>
            <a:solidFill>
              <a:schemeClr val="tx1"/>
            </a:solidFill>
          </a:ln>
        </p:spPr>
        <p:txBody>
          <a:bodyPr/>
          <a:lstStyle/>
          <a:p>
            <a:pPr>
              <a:buFont typeface="Wingdings" charset="2"/>
              <a:buNone/>
            </a:pPr>
            <a:r>
              <a:rPr lang="en-US" altLang="en-US" dirty="0">
                <a:latin typeface="Arial Black" charset="0"/>
              </a:rPr>
              <a:t>BUT </a:t>
            </a:r>
            <a:r>
              <a:rPr lang="en-US" altLang="en-US" dirty="0" smtClean="0">
                <a:latin typeface="Arial Black" charset="0"/>
              </a:rPr>
              <a:t>THIS</a:t>
            </a:r>
            <a:r>
              <a:rPr lang="is-IS" altLang="en-US" dirty="0" smtClean="0">
                <a:latin typeface="Arial Black" charset="0"/>
              </a:rPr>
              <a:t>…</a:t>
            </a:r>
            <a:endParaRPr lang="en-US" altLang="en-US" dirty="0">
              <a:latin typeface="Arial Black" charset="0"/>
            </a:endParaRPr>
          </a:p>
        </p:txBody>
      </p:sp>
      <p:sp>
        <p:nvSpPr>
          <p:cNvPr id="8" name="Oval 7"/>
          <p:cNvSpPr/>
          <p:nvPr/>
        </p:nvSpPr>
        <p:spPr>
          <a:xfrm>
            <a:off x="3428999" y="3470275"/>
            <a:ext cx="1119187" cy="11017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 Antioch</a:t>
            </a:r>
          </a:p>
        </p:txBody>
      </p:sp>
      <p:sp>
        <p:nvSpPr>
          <p:cNvPr id="11" name="Oval 10"/>
          <p:cNvSpPr/>
          <p:nvPr/>
        </p:nvSpPr>
        <p:spPr>
          <a:xfrm>
            <a:off x="3200400" y="2174875"/>
            <a:ext cx="1143000" cy="9493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Galatia</a:t>
            </a:r>
          </a:p>
        </p:txBody>
      </p:sp>
      <p:sp>
        <p:nvSpPr>
          <p:cNvPr id="13" name="Oval 12"/>
          <p:cNvSpPr/>
          <p:nvPr/>
        </p:nvSpPr>
        <p:spPr>
          <a:xfrm>
            <a:off x="2095500" y="5562599"/>
            <a:ext cx="1257300" cy="1008063"/>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50" dirty="0"/>
              <a:t>Jerusalem</a:t>
            </a:r>
          </a:p>
        </p:txBody>
      </p:sp>
      <p:sp>
        <p:nvSpPr>
          <p:cNvPr id="14" name="Oval 13"/>
          <p:cNvSpPr/>
          <p:nvPr/>
        </p:nvSpPr>
        <p:spPr>
          <a:xfrm>
            <a:off x="1828800" y="2209800"/>
            <a:ext cx="1066800" cy="9144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Thess</a:t>
            </a:r>
          </a:p>
        </p:txBody>
      </p:sp>
      <p:sp>
        <p:nvSpPr>
          <p:cNvPr id="15" name="Oval 14"/>
          <p:cNvSpPr/>
          <p:nvPr/>
        </p:nvSpPr>
        <p:spPr>
          <a:xfrm>
            <a:off x="457200" y="2708275"/>
            <a:ext cx="1143000" cy="9493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Phillipi</a:t>
            </a:r>
          </a:p>
        </p:txBody>
      </p:sp>
      <p:sp>
        <p:nvSpPr>
          <p:cNvPr id="16" name="Oval 15"/>
          <p:cNvSpPr/>
          <p:nvPr/>
        </p:nvSpPr>
        <p:spPr>
          <a:xfrm>
            <a:off x="762000" y="3810000"/>
            <a:ext cx="1143000" cy="10668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Corinth</a:t>
            </a:r>
          </a:p>
        </p:txBody>
      </p:sp>
      <p:sp>
        <p:nvSpPr>
          <p:cNvPr id="17" name="Oval 16"/>
          <p:cNvSpPr/>
          <p:nvPr/>
        </p:nvSpPr>
        <p:spPr>
          <a:xfrm>
            <a:off x="5867400" y="2174874"/>
            <a:ext cx="1143000" cy="94932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t>Thess</a:t>
            </a:r>
          </a:p>
        </p:txBody>
      </p:sp>
      <p:sp>
        <p:nvSpPr>
          <p:cNvPr id="335886" name="TextBox 17"/>
          <p:cNvSpPr txBox="1">
            <a:spLocks noChangeArrowheads="1"/>
          </p:cNvSpPr>
          <p:nvPr/>
        </p:nvSpPr>
        <p:spPr bwMode="auto">
          <a:xfrm>
            <a:off x="7034213" y="2133600"/>
            <a:ext cx="21097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200" dirty="0">
                <a:solidFill>
                  <a:schemeClr val="tx1"/>
                </a:solidFill>
              </a:rPr>
              <a:t>1 Cor. 16:1-2; </a:t>
            </a:r>
          </a:p>
          <a:p>
            <a:pPr eaLnBrk="1" hangingPunct="1">
              <a:spcBef>
                <a:spcPct val="0"/>
              </a:spcBef>
              <a:buSzTx/>
              <a:buFontTx/>
              <a:buNone/>
            </a:pPr>
            <a:r>
              <a:rPr lang="en-US" altLang="en-US" sz="2200" dirty="0">
                <a:solidFill>
                  <a:schemeClr val="tx1"/>
                </a:solidFill>
              </a:rPr>
              <a:t>2 Cor. 8:9</a:t>
            </a:r>
          </a:p>
        </p:txBody>
      </p:sp>
      <p:sp>
        <p:nvSpPr>
          <p:cNvPr id="19" name="Oval 18"/>
          <p:cNvSpPr/>
          <p:nvPr/>
        </p:nvSpPr>
        <p:spPr>
          <a:xfrm>
            <a:off x="6553200" y="5562600"/>
            <a:ext cx="46038" cy="4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a:xfrm>
            <a:off x="6087428" y="5410199"/>
            <a:ext cx="1380172" cy="131127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50" dirty="0"/>
              <a:t>Jerusalem</a:t>
            </a:r>
          </a:p>
        </p:txBody>
      </p:sp>
      <p:sp>
        <p:nvSpPr>
          <p:cNvPr id="21" name="Oval 20"/>
          <p:cNvSpPr/>
          <p:nvPr/>
        </p:nvSpPr>
        <p:spPr>
          <a:xfrm>
            <a:off x="4572000" y="4191000"/>
            <a:ext cx="1295400" cy="10668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t>Corinth</a:t>
            </a:r>
          </a:p>
        </p:txBody>
      </p:sp>
      <p:sp>
        <p:nvSpPr>
          <p:cNvPr id="22" name="Oval 21"/>
          <p:cNvSpPr/>
          <p:nvPr/>
        </p:nvSpPr>
        <p:spPr>
          <a:xfrm>
            <a:off x="4648200" y="2819400"/>
            <a:ext cx="1143000" cy="990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Phillippi</a:t>
            </a:r>
          </a:p>
        </p:txBody>
      </p:sp>
      <p:sp>
        <p:nvSpPr>
          <p:cNvPr id="23" name="Oval 22"/>
          <p:cNvSpPr/>
          <p:nvPr/>
        </p:nvSpPr>
        <p:spPr>
          <a:xfrm>
            <a:off x="7772399" y="2819400"/>
            <a:ext cx="1319213" cy="10668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t>Galatia</a:t>
            </a:r>
          </a:p>
        </p:txBody>
      </p:sp>
      <p:sp>
        <p:nvSpPr>
          <p:cNvPr id="24" name="Oval 23"/>
          <p:cNvSpPr/>
          <p:nvPr/>
        </p:nvSpPr>
        <p:spPr>
          <a:xfrm>
            <a:off x="7848600" y="4572000"/>
            <a:ext cx="1295400" cy="11430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t>Antioch</a:t>
            </a:r>
          </a:p>
        </p:txBody>
      </p:sp>
      <p:cxnSp>
        <p:nvCxnSpPr>
          <p:cNvPr id="26" name="Straight Connector 25"/>
          <p:cNvCxnSpPr>
            <a:endCxn id="20" idx="0"/>
          </p:cNvCxnSpPr>
          <p:nvPr/>
        </p:nvCxnSpPr>
        <p:spPr>
          <a:xfrm>
            <a:off x="6492875" y="2903538"/>
            <a:ext cx="284639" cy="2506661"/>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315200" y="5334000"/>
            <a:ext cx="838200" cy="457200"/>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7110414" y="3657600"/>
            <a:ext cx="1119186" cy="1904999"/>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34000" y="4953000"/>
            <a:ext cx="825975" cy="762000"/>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412902" y="3455092"/>
            <a:ext cx="955550" cy="2097031"/>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874928" y="3106738"/>
            <a:ext cx="59206" cy="348354"/>
          </a:xfrm>
          <a:prstGeom prst="line">
            <a:avLst/>
          </a:prstGeom>
          <a:ln w="5080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cxnSp>
        <p:nvCxnSpPr>
          <p:cNvPr id="49" name="Straight Connector 48"/>
          <p:cNvCxnSpPr/>
          <p:nvPr/>
        </p:nvCxnSpPr>
        <p:spPr>
          <a:xfrm flipH="1">
            <a:off x="3017680" y="4515488"/>
            <a:ext cx="714453" cy="1117598"/>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924016" y="4163431"/>
            <a:ext cx="1584914" cy="213306"/>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endCxn id="8" idx="2"/>
          </p:cNvCxnSpPr>
          <p:nvPr/>
        </p:nvCxnSpPr>
        <p:spPr>
          <a:xfrm>
            <a:off x="1604077" y="3479219"/>
            <a:ext cx="1824922" cy="541919"/>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4" idx="5"/>
            <a:endCxn id="8" idx="1"/>
          </p:cNvCxnSpPr>
          <p:nvPr/>
        </p:nvCxnSpPr>
        <p:spPr>
          <a:xfrm>
            <a:off x="2739371" y="2990289"/>
            <a:ext cx="853529" cy="641330"/>
          </a:xfrm>
          <a:prstGeom prst="line">
            <a:avLst/>
          </a:prstGeom>
          <a:ln w="57150">
            <a:solidFill>
              <a:schemeClr val="tx1"/>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14002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417638"/>
          </a:xfrm>
          <a:solidFill>
            <a:srgbClr val="21025E"/>
          </a:solidFill>
        </p:spPr>
        <p:txBody>
          <a:bodyPr/>
          <a:lstStyle/>
          <a:p>
            <a:pPr algn="ctr">
              <a:defRPr/>
            </a:pPr>
            <a:r>
              <a:rPr lang="en-US" sz="3200" dirty="0" smtClean="0">
                <a:solidFill>
                  <a:schemeClr val="bg1"/>
                </a:solidFill>
                <a:latin typeface="+mn-lt"/>
              </a:rPr>
              <a:t>HOW IT WAS DONE</a:t>
            </a:r>
            <a:endParaRPr lang="en-US" sz="3200" dirty="0">
              <a:solidFill>
                <a:schemeClr val="bg1"/>
              </a:solidFill>
              <a:latin typeface="+mn-lt"/>
            </a:endParaRPr>
          </a:p>
        </p:txBody>
      </p:sp>
      <p:sp>
        <p:nvSpPr>
          <p:cNvPr id="6" name="Text Placeholder 5"/>
          <p:cNvSpPr>
            <a:spLocks noGrp="1"/>
          </p:cNvSpPr>
          <p:nvPr>
            <p:ph type="body" idx="1"/>
          </p:nvPr>
        </p:nvSpPr>
        <p:spPr>
          <a:xfrm>
            <a:off x="0" y="1371600"/>
            <a:ext cx="4497388" cy="803275"/>
          </a:xfrm>
          <a:solidFill>
            <a:schemeClr val="accent6">
              <a:lumMod val="50000"/>
            </a:schemeClr>
          </a:solidFill>
          <a:ln w="57150">
            <a:solidFill>
              <a:schemeClr val="accent6">
                <a:lumMod val="60000"/>
                <a:lumOff val="40000"/>
              </a:schemeClr>
            </a:solidFill>
          </a:ln>
        </p:spPr>
        <p:txBody>
          <a:bodyPr/>
          <a:lstStyle/>
          <a:p>
            <a:pPr>
              <a:buFont typeface="Wingdings" pitchFamily="2" charset="2"/>
              <a:buNone/>
              <a:defRPr/>
            </a:pPr>
            <a:r>
              <a:rPr lang="en-US" dirty="0" smtClean="0">
                <a:solidFill>
                  <a:srgbClr val="FFFF00"/>
                </a:solidFill>
              </a:rPr>
              <a:t>       THE N.T. WAY</a:t>
            </a:r>
            <a:endParaRPr lang="en-US" dirty="0">
              <a:solidFill>
                <a:srgbClr val="FFFF00"/>
              </a:solidFill>
            </a:endParaRPr>
          </a:p>
        </p:txBody>
      </p:sp>
      <p:sp>
        <p:nvSpPr>
          <p:cNvPr id="7" name="Content Placeholder 6"/>
          <p:cNvSpPr>
            <a:spLocks noGrp="1"/>
          </p:cNvSpPr>
          <p:nvPr>
            <p:ph sz="half" idx="2"/>
          </p:nvPr>
        </p:nvSpPr>
        <p:spPr>
          <a:xfrm>
            <a:off x="0" y="2174875"/>
            <a:ext cx="4572000" cy="4683125"/>
          </a:xfrm>
          <a:solidFill>
            <a:schemeClr val="accent6">
              <a:lumMod val="50000"/>
            </a:schemeClr>
          </a:solidFill>
          <a:ln>
            <a:solidFill>
              <a:schemeClr val="accent6">
                <a:lumMod val="20000"/>
                <a:lumOff val="80000"/>
              </a:schemeClr>
            </a:solidFill>
          </a:ln>
        </p:spPr>
        <p:txBody>
          <a:bodyPr/>
          <a:lstStyle/>
          <a:p>
            <a:pPr>
              <a:buFont typeface="Wingdings" pitchFamily="2" charset="2"/>
              <a:buChar char="&amp;"/>
              <a:defRPr/>
            </a:pPr>
            <a:r>
              <a:rPr lang="en-US" dirty="0" smtClean="0"/>
              <a:t> </a:t>
            </a:r>
          </a:p>
          <a:p>
            <a:pPr>
              <a:buFont typeface="Wingdings" pitchFamily="2" charset="2"/>
              <a:buChar char="&amp;"/>
              <a:defRPr/>
            </a:pPr>
            <a:endParaRPr lang="en-US" dirty="0">
              <a:solidFill>
                <a:srgbClr val="FFFF00"/>
              </a:solidFill>
            </a:endParaRPr>
          </a:p>
        </p:txBody>
      </p:sp>
      <p:sp>
        <p:nvSpPr>
          <p:cNvPr id="337924" name="Text Placeholder 7"/>
          <p:cNvSpPr>
            <a:spLocks noGrp="1"/>
          </p:cNvSpPr>
          <p:nvPr>
            <p:ph type="body" sz="quarter" idx="3"/>
          </p:nvPr>
        </p:nvSpPr>
        <p:spPr>
          <a:xfrm>
            <a:off x="4495800" y="1371600"/>
            <a:ext cx="4648200" cy="762000"/>
          </a:xfrm>
          <a:solidFill>
            <a:schemeClr val="bg1"/>
          </a:solidFill>
          <a:ln w="76200">
            <a:solidFill>
              <a:srgbClr val="3333FF"/>
            </a:solidFill>
            <a:miter lim="800000"/>
            <a:headEnd/>
            <a:tailEnd/>
          </a:ln>
        </p:spPr>
        <p:txBody>
          <a:bodyPr/>
          <a:lstStyle/>
          <a:p>
            <a:r>
              <a:rPr lang="en-US" altLang="en-US"/>
              <a:t>             NOT THIS WAY</a:t>
            </a:r>
          </a:p>
        </p:txBody>
      </p:sp>
      <p:sp>
        <p:nvSpPr>
          <p:cNvPr id="337925" name="Content Placeholder 8"/>
          <p:cNvSpPr>
            <a:spLocks noGrp="1"/>
          </p:cNvSpPr>
          <p:nvPr>
            <p:ph sz="quarter" idx="4"/>
          </p:nvPr>
        </p:nvSpPr>
        <p:spPr>
          <a:xfrm>
            <a:off x="4572000" y="2174875"/>
            <a:ext cx="4572000" cy="4683125"/>
          </a:xfrm>
          <a:solidFill>
            <a:schemeClr val="bg1"/>
          </a:solidFill>
          <a:ln w="76200">
            <a:solidFill>
              <a:srgbClr val="3333FF"/>
            </a:solidFill>
            <a:miter lim="800000"/>
            <a:headEnd/>
            <a:tailEnd/>
          </a:ln>
        </p:spPr>
        <p:txBody>
          <a:bodyPr/>
          <a:lstStyle/>
          <a:p>
            <a:pPr>
              <a:buFont typeface="Wingdings" charset="2"/>
              <a:buNone/>
            </a:pPr>
            <a:r>
              <a:rPr lang="en-US" altLang="en-US" dirty="0"/>
              <a:t>   </a:t>
            </a:r>
          </a:p>
          <a:p>
            <a:pPr>
              <a:buFont typeface="Wingdings" charset="2"/>
              <a:buNone/>
            </a:pPr>
            <a:endParaRPr lang="en-US" altLang="en-US" dirty="0"/>
          </a:p>
          <a:p>
            <a:pPr>
              <a:buFont typeface="Wingdings" charset="2"/>
              <a:buNone/>
            </a:pPr>
            <a:endParaRPr lang="en-US" altLang="en-US" dirty="0"/>
          </a:p>
          <a:p>
            <a:pPr>
              <a:buFont typeface="Wingdings" charset="2"/>
              <a:buNone/>
            </a:pPr>
            <a:endParaRPr lang="en-US" altLang="en-US" dirty="0"/>
          </a:p>
          <a:p>
            <a:pPr>
              <a:buFont typeface="Wingdings" charset="2"/>
              <a:buNone/>
            </a:pPr>
            <a:r>
              <a:rPr lang="en-US" altLang="en-US" dirty="0"/>
              <a:t> </a:t>
            </a:r>
          </a:p>
        </p:txBody>
      </p:sp>
      <p:sp>
        <p:nvSpPr>
          <p:cNvPr id="3379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B58B231-957E-C649-8429-0FFFE8F30FD5}" type="slidenum">
              <a:rPr lang="en-US" altLang="en-US" sz="1400" b="0"/>
              <a:pPr>
                <a:spcBef>
                  <a:spcPct val="0"/>
                </a:spcBef>
                <a:buSzTx/>
                <a:buFontTx/>
                <a:buNone/>
              </a:pPr>
              <a:t>18</a:t>
            </a:fld>
            <a:endParaRPr lang="en-US" altLang="en-US" sz="1400" b="0"/>
          </a:p>
        </p:txBody>
      </p:sp>
      <p:cxnSp>
        <p:nvCxnSpPr>
          <p:cNvPr id="22" name="Straight Connector 21"/>
          <p:cNvCxnSpPr/>
          <p:nvPr/>
        </p:nvCxnSpPr>
        <p:spPr>
          <a:xfrm flipH="1" flipV="1">
            <a:off x="1676400" y="3657600"/>
            <a:ext cx="1447800" cy="381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1600200" y="3962400"/>
            <a:ext cx="1524000" cy="76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676400" y="4038600"/>
            <a:ext cx="1447800" cy="2286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81200" y="3276600"/>
            <a:ext cx="1143000" cy="762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600200" y="4038600"/>
            <a:ext cx="1524000" cy="5334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5867400" y="3124200"/>
            <a:ext cx="914400" cy="15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6172200" y="2819400"/>
            <a:ext cx="609600" cy="304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5867400" y="2971800"/>
            <a:ext cx="914400" cy="152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209800" y="2819400"/>
            <a:ext cx="914400" cy="1219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37936" name="TextBox 49"/>
          <p:cNvSpPr txBox="1">
            <a:spLocks noChangeArrowheads="1"/>
          </p:cNvSpPr>
          <p:nvPr/>
        </p:nvSpPr>
        <p:spPr bwMode="auto">
          <a:xfrm>
            <a:off x="304800" y="2514600"/>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   Thessalonica</a:t>
            </a:r>
          </a:p>
        </p:txBody>
      </p:sp>
      <p:sp>
        <p:nvSpPr>
          <p:cNvPr id="337937" name="TextBox 58"/>
          <p:cNvSpPr txBox="1">
            <a:spLocks noChangeArrowheads="1"/>
          </p:cNvSpPr>
          <p:nvPr/>
        </p:nvSpPr>
        <p:spPr bwMode="auto">
          <a:xfrm>
            <a:off x="228600" y="2971800"/>
            <a:ext cx="156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     Philippi</a:t>
            </a:r>
          </a:p>
        </p:txBody>
      </p:sp>
      <p:sp>
        <p:nvSpPr>
          <p:cNvPr id="337938" name="TextBox 59"/>
          <p:cNvSpPr txBox="1">
            <a:spLocks noChangeArrowheads="1"/>
          </p:cNvSpPr>
          <p:nvPr/>
        </p:nvSpPr>
        <p:spPr bwMode="auto">
          <a:xfrm>
            <a:off x="381000" y="3352800"/>
            <a:ext cx="1279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   Berea</a:t>
            </a:r>
          </a:p>
        </p:txBody>
      </p:sp>
      <p:sp>
        <p:nvSpPr>
          <p:cNvPr id="337939" name="TextBox 65"/>
          <p:cNvSpPr txBox="1">
            <a:spLocks noChangeArrowheads="1"/>
          </p:cNvSpPr>
          <p:nvPr/>
        </p:nvSpPr>
        <p:spPr bwMode="auto">
          <a:xfrm>
            <a:off x="457200" y="3733800"/>
            <a:ext cx="1401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  Corinth</a:t>
            </a:r>
          </a:p>
        </p:txBody>
      </p:sp>
      <p:sp>
        <p:nvSpPr>
          <p:cNvPr id="337940" name="TextBox 72"/>
          <p:cNvSpPr txBox="1">
            <a:spLocks noChangeArrowheads="1"/>
          </p:cNvSpPr>
          <p:nvPr/>
        </p:nvSpPr>
        <p:spPr bwMode="auto">
          <a:xfrm>
            <a:off x="457200" y="4038600"/>
            <a:ext cx="1360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  Athens</a:t>
            </a:r>
          </a:p>
        </p:txBody>
      </p:sp>
      <p:sp>
        <p:nvSpPr>
          <p:cNvPr id="337941" name="TextBox 77"/>
          <p:cNvSpPr txBox="1">
            <a:spLocks noChangeArrowheads="1"/>
          </p:cNvSpPr>
          <p:nvPr/>
        </p:nvSpPr>
        <p:spPr bwMode="auto">
          <a:xfrm>
            <a:off x="609600" y="4343400"/>
            <a:ext cx="109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err="1">
                <a:solidFill>
                  <a:schemeClr val="bg1"/>
                </a:solidFill>
              </a:rPr>
              <a:t>Lystra</a:t>
            </a:r>
            <a:endParaRPr lang="en-US" altLang="en-US" sz="2000" u="none" dirty="0">
              <a:solidFill>
                <a:schemeClr val="bg1"/>
              </a:solidFill>
            </a:endParaRPr>
          </a:p>
        </p:txBody>
      </p:sp>
      <p:cxnSp>
        <p:nvCxnSpPr>
          <p:cNvPr id="84" name="Straight Connector 83"/>
          <p:cNvCxnSpPr/>
          <p:nvPr/>
        </p:nvCxnSpPr>
        <p:spPr>
          <a:xfrm flipV="1">
            <a:off x="1676400" y="4038600"/>
            <a:ext cx="1447800" cy="8382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37943" name="TextBox 101"/>
          <p:cNvSpPr txBox="1">
            <a:spLocks noChangeArrowheads="1"/>
          </p:cNvSpPr>
          <p:nvPr/>
        </p:nvSpPr>
        <p:spPr bwMode="auto">
          <a:xfrm>
            <a:off x="609600" y="4724400"/>
            <a:ext cx="912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err="1">
                <a:solidFill>
                  <a:schemeClr val="bg1"/>
                </a:solidFill>
              </a:rPr>
              <a:t>Derbe</a:t>
            </a:r>
            <a:endParaRPr lang="en-US" altLang="en-US" sz="2000" u="none" dirty="0">
              <a:solidFill>
                <a:schemeClr val="bg1"/>
              </a:solidFill>
            </a:endParaRPr>
          </a:p>
        </p:txBody>
      </p:sp>
      <p:cxnSp>
        <p:nvCxnSpPr>
          <p:cNvPr id="103" name="Straight Connector 102"/>
          <p:cNvCxnSpPr/>
          <p:nvPr/>
        </p:nvCxnSpPr>
        <p:spPr>
          <a:xfrm flipV="1">
            <a:off x="1828800" y="4038600"/>
            <a:ext cx="1295400" cy="1143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37945" name="TextBox 106"/>
          <p:cNvSpPr txBox="1">
            <a:spLocks noChangeArrowheads="1"/>
          </p:cNvSpPr>
          <p:nvPr/>
        </p:nvSpPr>
        <p:spPr bwMode="auto">
          <a:xfrm>
            <a:off x="609600" y="5105400"/>
            <a:ext cx="1471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err="1">
                <a:solidFill>
                  <a:schemeClr val="bg1"/>
                </a:solidFill>
              </a:rPr>
              <a:t>Iconium</a:t>
            </a:r>
            <a:endParaRPr lang="en-US" altLang="en-US" sz="2000" u="none" dirty="0">
              <a:solidFill>
                <a:schemeClr val="bg1"/>
              </a:solidFill>
            </a:endParaRPr>
          </a:p>
        </p:txBody>
      </p:sp>
      <p:sp>
        <p:nvSpPr>
          <p:cNvPr id="337946" name="TextBox 107"/>
          <p:cNvSpPr txBox="1">
            <a:spLocks noChangeArrowheads="1"/>
          </p:cNvSpPr>
          <p:nvPr/>
        </p:nvSpPr>
        <p:spPr bwMode="auto">
          <a:xfrm>
            <a:off x="3124200" y="3810000"/>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bg1"/>
                </a:solidFill>
              </a:rPr>
              <a:t>Jerusalem</a:t>
            </a:r>
          </a:p>
        </p:txBody>
      </p:sp>
      <p:cxnSp>
        <p:nvCxnSpPr>
          <p:cNvPr id="118" name="Straight Connector 117"/>
          <p:cNvCxnSpPr/>
          <p:nvPr/>
        </p:nvCxnSpPr>
        <p:spPr>
          <a:xfrm flipH="1" flipV="1">
            <a:off x="6096000" y="2362200"/>
            <a:ext cx="685800" cy="76358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5867400" y="3124200"/>
            <a:ext cx="914400" cy="457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6019800" y="3124200"/>
            <a:ext cx="762000" cy="838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6324600" y="4572000"/>
            <a:ext cx="838200" cy="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5638800" y="4953000"/>
            <a:ext cx="1524000" cy="22860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H="1">
            <a:off x="5791200" y="5029200"/>
            <a:ext cx="1371600" cy="68580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9" name="Rectangle 178"/>
          <p:cNvSpPr/>
          <p:nvPr/>
        </p:nvSpPr>
        <p:spPr>
          <a:xfrm>
            <a:off x="7162800" y="4038600"/>
            <a:ext cx="17526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200" b="1" dirty="0"/>
              <a:t>Benevolent Society</a:t>
            </a:r>
          </a:p>
        </p:txBody>
      </p:sp>
      <p:cxnSp>
        <p:nvCxnSpPr>
          <p:cNvPr id="181" name="Straight Arrow Connector 180"/>
          <p:cNvCxnSpPr/>
          <p:nvPr/>
        </p:nvCxnSpPr>
        <p:spPr>
          <a:xfrm>
            <a:off x="8077200" y="5181600"/>
            <a:ext cx="0" cy="685800"/>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7955" name="TextBox 182"/>
          <p:cNvSpPr txBox="1">
            <a:spLocks noChangeArrowheads="1"/>
          </p:cNvSpPr>
          <p:nvPr/>
        </p:nvSpPr>
        <p:spPr bwMode="auto">
          <a:xfrm>
            <a:off x="6934200" y="5791200"/>
            <a:ext cx="20621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200" u="none" dirty="0">
                <a:solidFill>
                  <a:schemeClr val="tx1"/>
                </a:solidFill>
              </a:rPr>
              <a:t>    Jerusalem</a:t>
            </a:r>
          </a:p>
        </p:txBody>
      </p:sp>
      <p:sp>
        <p:nvSpPr>
          <p:cNvPr id="337956" name="TextBox 189"/>
          <p:cNvSpPr txBox="1">
            <a:spLocks noChangeArrowheads="1"/>
          </p:cNvSpPr>
          <p:nvPr/>
        </p:nvSpPr>
        <p:spPr bwMode="auto">
          <a:xfrm>
            <a:off x="4953000" y="2133600"/>
            <a:ext cx="15605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Philippi</a:t>
            </a:r>
          </a:p>
        </p:txBody>
      </p:sp>
      <p:sp>
        <p:nvSpPr>
          <p:cNvPr id="337957" name="TextBox 192"/>
          <p:cNvSpPr txBox="1">
            <a:spLocks noChangeArrowheads="1"/>
          </p:cNvSpPr>
          <p:nvPr/>
        </p:nvSpPr>
        <p:spPr bwMode="auto">
          <a:xfrm>
            <a:off x="4648200" y="2514600"/>
            <a:ext cx="2495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1800" u="none" dirty="0">
                <a:solidFill>
                  <a:schemeClr val="tx1"/>
                </a:solidFill>
              </a:rPr>
              <a:t>Thessaloni</a:t>
            </a:r>
            <a:r>
              <a:rPr lang="en-US" altLang="en-US" sz="1800" dirty="0">
                <a:solidFill>
                  <a:schemeClr val="tx1"/>
                </a:solidFill>
              </a:rPr>
              <a:t>ca</a:t>
            </a:r>
          </a:p>
        </p:txBody>
      </p:sp>
      <p:sp>
        <p:nvSpPr>
          <p:cNvPr id="337958" name="TextBox 193"/>
          <p:cNvSpPr txBox="1">
            <a:spLocks noChangeArrowheads="1"/>
          </p:cNvSpPr>
          <p:nvPr/>
        </p:nvSpPr>
        <p:spPr bwMode="auto">
          <a:xfrm>
            <a:off x="4800600" y="2743200"/>
            <a:ext cx="1477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  Athens</a:t>
            </a:r>
          </a:p>
        </p:txBody>
      </p:sp>
      <p:sp>
        <p:nvSpPr>
          <p:cNvPr id="337959" name="TextBox 199"/>
          <p:cNvSpPr txBox="1">
            <a:spLocks noChangeArrowheads="1"/>
          </p:cNvSpPr>
          <p:nvPr/>
        </p:nvSpPr>
        <p:spPr bwMode="auto">
          <a:xfrm>
            <a:off x="4648200" y="3048000"/>
            <a:ext cx="1401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    </a:t>
            </a:r>
            <a:r>
              <a:rPr lang="en-US" altLang="en-US" sz="2000" u="none" dirty="0" err="1">
                <a:solidFill>
                  <a:schemeClr val="tx1"/>
                </a:solidFill>
              </a:rPr>
              <a:t>Lystra</a:t>
            </a:r>
            <a:endParaRPr lang="en-US" altLang="en-US" sz="2000" u="none" dirty="0">
              <a:solidFill>
                <a:schemeClr val="tx1"/>
              </a:solidFill>
            </a:endParaRPr>
          </a:p>
        </p:txBody>
      </p:sp>
      <p:sp>
        <p:nvSpPr>
          <p:cNvPr id="337960" name="TextBox 201"/>
          <p:cNvSpPr txBox="1">
            <a:spLocks noChangeArrowheads="1"/>
          </p:cNvSpPr>
          <p:nvPr/>
        </p:nvSpPr>
        <p:spPr bwMode="auto">
          <a:xfrm>
            <a:off x="4800600" y="3429000"/>
            <a:ext cx="1293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  </a:t>
            </a:r>
            <a:r>
              <a:rPr lang="en-US" altLang="en-US" sz="2000" u="none" dirty="0" err="1">
                <a:solidFill>
                  <a:schemeClr val="tx1"/>
                </a:solidFill>
              </a:rPr>
              <a:t>Derbe</a:t>
            </a:r>
            <a:endParaRPr lang="en-US" altLang="en-US" sz="2000" u="none" dirty="0">
              <a:solidFill>
                <a:schemeClr val="tx1"/>
              </a:solidFill>
            </a:endParaRPr>
          </a:p>
        </p:txBody>
      </p:sp>
      <p:sp>
        <p:nvSpPr>
          <p:cNvPr id="337961" name="TextBox 207"/>
          <p:cNvSpPr txBox="1">
            <a:spLocks noChangeArrowheads="1"/>
          </p:cNvSpPr>
          <p:nvPr/>
        </p:nvSpPr>
        <p:spPr bwMode="auto">
          <a:xfrm>
            <a:off x="4800600" y="3810000"/>
            <a:ext cx="1319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  </a:t>
            </a:r>
            <a:r>
              <a:rPr lang="en-US" altLang="en-US" sz="2000" u="none" dirty="0" err="1">
                <a:solidFill>
                  <a:schemeClr val="tx1"/>
                </a:solidFill>
              </a:rPr>
              <a:t>Iconium</a:t>
            </a:r>
            <a:endParaRPr lang="en-US" altLang="en-US" sz="2000" u="none" dirty="0">
              <a:solidFill>
                <a:schemeClr val="tx1"/>
              </a:solidFill>
            </a:endParaRPr>
          </a:p>
        </p:txBody>
      </p:sp>
      <p:sp>
        <p:nvSpPr>
          <p:cNvPr id="337962" name="TextBox 208"/>
          <p:cNvSpPr txBox="1">
            <a:spLocks noChangeArrowheads="1"/>
          </p:cNvSpPr>
          <p:nvPr/>
        </p:nvSpPr>
        <p:spPr bwMode="auto">
          <a:xfrm>
            <a:off x="7239000" y="2514600"/>
            <a:ext cx="1711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200" u="none" dirty="0">
                <a:solidFill>
                  <a:schemeClr val="tx1"/>
                </a:solidFill>
              </a:rPr>
              <a:t>Corinth</a:t>
            </a:r>
          </a:p>
        </p:txBody>
      </p:sp>
      <p:cxnSp>
        <p:nvCxnSpPr>
          <p:cNvPr id="211" name="Straight Arrow Connector 210"/>
          <p:cNvCxnSpPr/>
          <p:nvPr/>
        </p:nvCxnSpPr>
        <p:spPr>
          <a:xfrm>
            <a:off x="8076481" y="3017838"/>
            <a:ext cx="18181" cy="45213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7965" name="TextBox 216"/>
          <p:cNvSpPr txBox="1">
            <a:spLocks noChangeArrowheads="1"/>
          </p:cNvSpPr>
          <p:nvPr/>
        </p:nvSpPr>
        <p:spPr bwMode="auto">
          <a:xfrm>
            <a:off x="4724400" y="43434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Macedonia</a:t>
            </a:r>
          </a:p>
        </p:txBody>
      </p:sp>
      <p:sp>
        <p:nvSpPr>
          <p:cNvPr id="337966" name="TextBox 236"/>
          <p:cNvSpPr txBox="1">
            <a:spLocks noChangeArrowheads="1"/>
          </p:cNvSpPr>
          <p:nvPr/>
        </p:nvSpPr>
        <p:spPr bwMode="auto">
          <a:xfrm>
            <a:off x="4800600" y="49530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err="1">
                <a:solidFill>
                  <a:schemeClr val="tx1"/>
                </a:solidFill>
              </a:rPr>
              <a:t>Achia</a:t>
            </a:r>
            <a:endParaRPr lang="en-US" altLang="en-US" sz="2000" u="none" dirty="0">
              <a:solidFill>
                <a:schemeClr val="tx1"/>
              </a:solidFill>
            </a:endParaRPr>
          </a:p>
        </p:txBody>
      </p:sp>
      <p:sp>
        <p:nvSpPr>
          <p:cNvPr id="337967" name="TextBox 240"/>
          <p:cNvSpPr txBox="1">
            <a:spLocks noChangeArrowheads="1"/>
          </p:cNvSpPr>
          <p:nvPr/>
        </p:nvSpPr>
        <p:spPr bwMode="auto">
          <a:xfrm>
            <a:off x="4800600" y="5486400"/>
            <a:ext cx="1266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000" u="none" dirty="0">
                <a:solidFill>
                  <a:schemeClr val="tx1"/>
                </a:solidFill>
              </a:rPr>
              <a:t>Galatia</a:t>
            </a:r>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
        <p:nvSpPr>
          <p:cNvPr id="9" name="TextBox 8"/>
          <p:cNvSpPr txBox="1"/>
          <p:nvPr/>
        </p:nvSpPr>
        <p:spPr>
          <a:xfrm>
            <a:off x="7267575" y="3469143"/>
            <a:ext cx="1841812" cy="430887"/>
          </a:xfrm>
          <a:prstGeom prst="rect">
            <a:avLst/>
          </a:prstGeom>
          <a:noFill/>
        </p:spPr>
        <p:txBody>
          <a:bodyPr wrap="square" rtlCol="0">
            <a:spAutoFit/>
          </a:bodyPr>
          <a:lstStyle/>
          <a:p>
            <a:r>
              <a:rPr lang="en-US" sz="2200" dirty="0" smtClean="0"/>
              <a:t>Jerusalem</a:t>
            </a:r>
            <a:endParaRPr lang="en-US" sz="2200" dirty="0"/>
          </a:p>
        </p:txBody>
      </p:sp>
    </p:spTree>
    <p:extLst>
      <p:ext uri="{BB962C8B-B14F-4D97-AF65-F5344CB8AC3E}">
        <p14:creationId xmlns:p14="http://schemas.microsoft.com/office/powerpoint/2010/main" val="56234431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990600"/>
          </a:xfrm>
        </p:spPr>
        <p:txBody>
          <a:bodyPr/>
          <a:lstStyle/>
          <a:p>
            <a:pPr algn="l">
              <a:defRPr/>
            </a:pPr>
            <a:r>
              <a:rPr lang="en-US" sz="3600" dirty="0" smtClean="0">
                <a:latin typeface="Abadi MT Condensed Extra Bold" charset="0"/>
                <a:ea typeface="Abadi MT Condensed Extra Bold" charset="0"/>
                <a:cs typeface="Abadi MT Condensed Extra Bold" charset="0"/>
              </a:rPr>
              <a:t>Examples of benevolent work in the NT</a:t>
            </a:r>
            <a:endParaRPr lang="en-US" sz="3600" u="sng" dirty="0">
              <a:latin typeface="Abadi MT Condensed Extra Bold" charset="0"/>
              <a:ea typeface="Abadi MT Condensed Extra Bold" charset="0"/>
              <a:cs typeface="Abadi MT Condensed Extra Bold" charset="0"/>
            </a:endParaRPr>
          </a:p>
        </p:txBody>
      </p:sp>
      <p:sp>
        <p:nvSpPr>
          <p:cNvPr id="339970" name="Content Placeholder 2"/>
          <p:cNvSpPr>
            <a:spLocks noGrp="1"/>
          </p:cNvSpPr>
          <p:nvPr>
            <p:ph idx="1"/>
          </p:nvPr>
        </p:nvSpPr>
        <p:spPr>
          <a:xfrm>
            <a:off x="76200" y="838200"/>
            <a:ext cx="8839200" cy="5883275"/>
          </a:xfrm>
        </p:spPr>
        <p:txBody>
          <a:bodyPr/>
          <a:lstStyle/>
          <a:p>
            <a:pPr marL="514350" indent="-514350">
              <a:buFont typeface="Bergell LET" charset="0"/>
              <a:buAutoNum type="arabicPeriod"/>
            </a:pPr>
            <a:r>
              <a:rPr lang="en-US" altLang="en-US" sz="2400" dirty="0"/>
              <a:t>“all that </a:t>
            </a:r>
            <a:r>
              <a:rPr lang="en-US" altLang="en-US" sz="2400" b="1" dirty="0"/>
              <a:t>believed</a:t>
            </a:r>
            <a:r>
              <a:rPr lang="en-US" altLang="en-US" sz="2400" dirty="0"/>
              <a:t>…” (Acts 2:44-45)</a:t>
            </a:r>
          </a:p>
          <a:p>
            <a:pPr marL="514350" indent="-514350">
              <a:buFont typeface="Bergell LET" charset="0"/>
              <a:buAutoNum type="arabicPeriod"/>
            </a:pPr>
            <a:r>
              <a:rPr lang="en-US" altLang="en-US" sz="2400" dirty="0"/>
              <a:t>“them that </a:t>
            </a:r>
            <a:r>
              <a:rPr lang="en-US" altLang="en-US" sz="2400" b="1" dirty="0"/>
              <a:t>believed”</a:t>
            </a:r>
            <a:r>
              <a:rPr lang="en-US" altLang="en-US" sz="2400" dirty="0"/>
              <a:t> (Acts 4:32-25)</a:t>
            </a:r>
          </a:p>
          <a:p>
            <a:pPr marL="514350" indent="-514350">
              <a:buFont typeface="Bergell LET" charset="0"/>
              <a:buAutoNum type="arabicPeriod"/>
            </a:pPr>
            <a:r>
              <a:rPr lang="en-US" altLang="en-US" sz="2400" dirty="0"/>
              <a:t>“the </a:t>
            </a:r>
            <a:r>
              <a:rPr lang="en-US" altLang="en-US" sz="2400" b="1" dirty="0"/>
              <a:t>disciples</a:t>
            </a:r>
            <a:r>
              <a:rPr lang="en-US" altLang="en-US" sz="2400" dirty="0"/>
              <a:t>” (Acts 6:1)</a:t>
            </a:r>
          </a:p>
          <a:p>
            <a:pPr marL="514350" indent="-514350">
              <a:buFont typeface="Bergell LET" charset="0"/>
              <a:buAutoNum type="arabicPeriod"/>
            </a:pPr>
            <a:r>
              <a:rPr lang="en-US" altLang="en-US" sz="2400" dirty="0"/>
              <a:t>“relief unto the </a:t>
            </a:r>
            <a:r>
              <a:rPr lang="en-US" altLang="en-US" sz="2400" b="1" dirty="0"/>
              <a:t>brethren</a:t>
            </a:r>
            <a:r>
              <a:rPr lang="en-US" altLang="en-US" sz="2400" dirty="0"/>
              <a:t>” (Acts 11:29)</a:t>
            </a:r>
          </a:p>
          <a:p>
            <a:pPr marL="514350" indent="-514350">
              <a:buFont typeface="Bergell LET" charset="0"/>
              <a:buAutoNum type="arabicPeriod"/>
            </a:pPr>
            <a:r>
              <a:rPr lang="en-US" altLang="en-US" sz="2400" dirty="0"/>
              <a:t>“unto all the </a:t>
            </a:r>
            <a:r>
              <a:rPr lang="en-US" altLang="en-US" sz="2400" b="1" dirty="0"/>
              <a:t>saints</a:t>
            </a:r>
            <a:r>
              <a:rPr lang="en-US" altLang="en-US" sz="2400" dirty="0"/>
              <a:t>” (Ro. 15:26)</a:t>
            </a:r>
          </a:p>
          <a:p>
            <a:pPr marL="514350" indent="-514350">
              <a:buFont typeface="Bergell LET" charset="0"/>
              <a:buAutoNum type="arabicPeriod"/>
            </a:pPr>
            <a:r>
              <a:rPr lang="en-US" altLang="en-US" sz="2400" dirty="0"/>
              <a:t>“for the poor </a:t>
            </a:r>
            <a:r>
              <a:rPr lang="en-US" altLang="en-US" sz="2400" b="1" dirty="0"/>
              <a:t>saints</a:t>
            </a:r>
            <a:r>
              <a:rPr lang="en-US" altLang="en-US" sz="2400" dirty="0"/>
              <a:t>” (Ro. 15:26)</a:t>
            </a:r>
          </a:p>
          <a:p>
            <a:pPr marL="514350" indent="-514350">
              <a:buFont typeface="Bergell LET" charset="0"/>
              <a:buAutoNum type="arabicPeriod"/>
            </a:pPr>
            <a:r>
              <a:rPr lang="en-US" altLang="en-US" sz="2400" dirty="0"/>
              <a:t>“accepted of the </a:t>
            </a:r>
            <a:r>
              <a:rPr lang="en-US" altLang="en-US" sz="2400" b="1" dirty="0"/>
              <a:t>saints</a:t>
            </a:r>
            <a:r>
              <a:rPr lang="en-US" altLang="en-US" sz="2400" dirty="0"/>
              <a:t>” (Ro. 15:31)</a:t>
            </a:r>
          </a:p>
          <a:p>
            <a:pPr marL="514350" indent="-514350">
              <a:buFont typeface="Bergell LET" charset="0"/>
              <a:buAutoNum type="arabicPeriod"/>
            </a:pPr>
            <a:r>
              <a:rPr lang="en-US" altLang="en-US" sz="2400" dirty="0"/>
              <a:t>“collection for the </a:t>
            </a:r>
            <a:r>
              <a:rPr lang="en-US" altLang="en-US" sz="2400" b="1" dirty="0"/>
              <a:t>saints</a:t>
            </a:r>
            <a:r>
              <a:rPr lang="en-US" altLang="en-US" sz="2400" dirty="0"/>
              <a:t>” (1 Cor. 16:1)</a:t>
            </a:r>
          </a:p>
          <a:p>
            <a:pPr marL="514350" indent="-514350">
              <a:buFont typeface="Bergell LET" charset="0"/>
              <a:buAutoNum type="arabicPeriod"/>
            </a:pPr>
            <a:r>
              <a:rPr lang="en-US" altLang="en-US" sz="2400" dirty="0"/>
              <a:t>“ministering to the </a:t>
            </a:r>
            <a:r>
              <a:rPr lang="en-US" altLang="en-US" sz="2400" b="1" dirty="0"/>
              <a:t>saints”</a:t>
            </a:r>
            <a:r>
              <a:rPr lang="en-US" altLang="en-US" sz="2400" dirty="0"/>
              <a:t> (2 Cor. 8:4)</a:t>
            </a:r>
          </a:p>
          <a:p>
            <a:pPr marL="514350" indent="-514350">
              <a:buFont typeface="Bergell LET" charset="0"/>
              <a:buAutoNum type="arabicPeriod"/>
            </a:pPr>
            <a:r>
              <a:rPr lang="en-US" altLang="en-US" sz="2400" dirty="0"/>
              <a:t>“the ministering to the </a:t>
            </a:r>
            <a:r>
              <a:rPr lang="en-US" altLang="en-US" sz="2400" b="1" dirty="0"/>
              <a:t>saints</a:t>
            </a:r>
            <a:r>
              <a:rPr lang="en-US" altLang="en-US" sz="2400" dirty="0"/>
              <a:t>” (2 Cor. 9:1)</a:t>
            </a:r>
          </a:p>
          <a:p>
            <a:pPr marL="514350" indent="-514350">
              <a:buFont typeface="Bergell LET" charset="0"/>
              <a:buAutoNum type="arabicPeriod"/>
            </a:pPr>
            <a:r>
              <a:rPr lang="en-US" altLang="en-US" sz="2400" dirty="0"/>
              <a:t>  “</a:t>
            </a:r>
            <a:r>
              <a:rPr lang="en-US" altLang="en-US" sz="2400" dirty="0" err="1"/>
              <a:t>suppllieth</a:t>
            </a:r>
            <a:r>
              <a:rPr lang="en-US" altLang="en-US" sz="2400" dirty="0"/>
              <a:t> the need of the </a:t>
            </a:r>
            <a:r>
              <a:rPr lang="en-US" altLang="en-US" sz="2400" b="1" dirty="0"/>
              <a:t>saints</a:t>
            </a:r>
            <a:r>
              <a:rPr lang="en-US" altLang="en-US" sz="2400" dirty="0"/>
              <a:t>” (2 Cor. 9:12)</a:t>
            </a:r>
          </a:p>
          <a:p>
            <a:pPr marL="514350" indent="-514350">
              <a:buFont typeface="Bergell LET" charset="0"/>
              <a:buAutoNum type="arabicPeriod"/>
            </a:pPr>
            <a:r>
              <a:rPr lang="en-US" altLang="en-US" sz="2400" dirty="0"/>
              <a:t>“relieve them that are </a:t>
            </a:r>
            <a:r>
              <a:rPr lang="en-US" altLang="en-US" sz="2400" b="1" dirty="0"/>
              <a:t>widows indeed</a:t>
            </a:r>
            <a:r>
              <a:rPr lang="en-US" altLang="en-US" sz="2400" dirty="0"/>
              <a:t>” (1 </a:t>
            </a:r>
            <a:r>
              <a:rPr lang="en-US" altLang="en-US" sz="2400" dirty="0" err="1"/>
              <a:t>Ti</a:t>
            </a:r>
            <a:r>
              <a:rPr lang="en-US" altLang="en-US" sz="2400" dirty="0"/>
              <a:t>. 5:16)</a:t>
            </a:r>
          </a:p>
        </p:txBody>
      </p:sp>
      <p:sp>
        <p:nvSpPr>
          <p:cNvPr id="3399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22D1AF84-D325-4B4D-825C-E733F49C37B3}" type="slidenum">
              <a:rPr lang="en-US" altLang="en-US" sz="1400" b="0"/>
              <a:pPr>
                <a:spcBef>
                  <a:spcPct val="0"/>
                </a:spcBef>
                <a:buSzTx/>
                <a:buFontTx/>
                <a:buNone/>
              </a:pPr>
              <a:t>19</a:t>
            </a:fld>
            <a:endParaRPr lang="en-US" altLang="en-US" sz="1400" b="0"/>
          </a:p>
        </p:txBody>
      </p:sp>
      <p:sp>
        <p:nvSpPr>
          <p:cNvPr id="3" name="Date Placeholder 2"/>
          <p:cNvSpPr>
            <a:spLocks noGrp="1"/>
          </p:cNvSpPr>
          <p:nvPr>
            <p:ph type="dt" sz="half" idx="10"/>
          </p:nvPr>
        </p:nvSpPr>
        <p:spPr/>
        <p:txBody>
          <a:bodyPr/>
          <a:lstStyle/>
          <a:p>
            <a:pPr>
              <a:defRPr/>
            </a:pPr>
            <a:r>
              <a:rPr lang="en-US" altLang="en-US" smtClean="0"/>
              <a:t>3/24/19 PM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8491318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685800"/>
            <a:ext cx="8229600" cy="2235200"/>
          </a:xfrm>
        </p:spPr>
        <p:txBody>
          <a:bodyPr/>
          <a:lstStyle/>
          <a:p>
            <a:pPr>
              <a:defRPr/>
            </a:pPr>
            <a:r>
              <a:rPr lang="en-US" sz="5400" dirty="0" smtClean="0">
                <a:latin typeface="Abadi MT Condensed Extra Bold" charset="0"/>
                <a:ea typeface="Abadi MT Condensed Extra Bold" charset="0"/>
                <a:cs typeface="Abadi MT Condensed Extra Bold" charset="0"/>
              </a:rPr>
              <a:t>DOING THINGS THE PRESCRIBED WAY</a:t>
            </a:r>
            <a:endParaRPr lang="en-US" sz="5400" dirty="0">
              <a:latin typeface="Abadi MT Condensed Extra Bold" charset="0"/>
              <a:ea typeface="Abadi MT Condensed Extra Bold" charset="0"/>
              <a:cs typeface="Abadi MT Condensed Extra Bold" charset="0"/>
            </a:endParaRPr>
          </a:p>
        </p:txBody>
      </p:sp>
      <p:sp>
        <p:nvSpPr>
          <p:cNvPr id="4" name="Subtitle 3"/>
          <p:cNvSpPr>
            <a:spLocks noGrp="1"/>
          </p:cNvSpPr>
          <p:nvPr>
            <p:ph type="subTitle" idx="1"/>
          </p:nvPr>
        </p:nvSpPr>
        <p:spPr>
          <a:xfrm>
            <a:off x="304800" y="3200400"/>
            <a:ext cx="8610600" cy="3044825"/>
          </a:xfrm>
        </p:spPr>
        <p:txBody>
          <a:bodyPr/>
          <a:lstStyle/>
          <a:p>
            <a:pPr algn="l">
              <a:defRPr/>
            </a:pPr>
            <a:r>
              <a:rPr lang="en-US" sz="3200" dirty="0" smtClean="0"/>
              <a:t>“They </a:t>
            </a:r>
            <a:r>
              <a:rPr lang="en-US" sz="3200" dirty="0"/>
              <a:t>serve a copy and shadow of the heavenly things. For when Moses was about to erect the tent, he was instructed by God, saying, “See that you make everything according to the pattern that was shown you on the mountain” </a:t>
            </a:r>
            <a:r>
              <a:rPr lang="en-US" sz="3200" dirty="0" smtClean="0"/>
              <a:t>(Heb. 8:5)</a:t>
            </a:r>
            <a:endParaRPr lang="en-US" sz="3200" dirty="0"/>
          </a:p>
        </p:txBody>
      </p:sp>
      <p:sp>
        <p:nvSpPr>
          <p:cNvPr id="2" name="Footer Placeholder 1"/>
          <p:cNvSpPr>
            <a:spLocks noGrp="1"/>
          </p:cNvSpPr>
          <p:nvPr>
            <p:ph type="ftr" sz="quarter" idx="11"/>
          </p:nvPr>
        </p:nvSpPr>
        <p:spPr/>
        <p:txBody>
          <a:bodyPr/>
          <a:lstStyle/>
          <a:p>
            <a:pPr>
              <a:defRPr/>
            </a:pPr>
            <a:r>
              <a:rPr lang="es-VE" altLang="en-US" smtClean="0"/>
              <a:t>Ascertaining Bible Authority - 6</a:t>
            </a:r>
            <a:endParaRPr lang="es-VE" altLang="en-US"/>
          </a:p>
        </p:txBody>
      </p:sp>
      <p:sp>
        <p:nvSpPr>
          <p:cNvPr id="3" name="Slide Number Placeholder 2"/>
          <p:cNvSpPr>
            <a:spLocks noGrp="1"/>
          </p:cNvSpPr>
          <p:nvPr>
            <p:ph type="sldNum" sz="quarter" idx="12"/>
          </p:nvPr>
        </p:nvSpPr>
        <p:spPr/>
        <p:txBody>
          <a:bodyPr/>
          <a:lstStyle/>
          <a:p>
            <a:pPr>
              <a:defRPr/>
            </a:pPr>
            <a:fld id="{6A089A59-01B1-9743-A633-ADA18854A7ED}" type="slidenum">
              <a:rPr lang="es-VE" altLang="en-US" smtClean="0"/>
              <a:pPr>
                <a:defRPr/>
              </a:pPr>
              <a:t>2</a:t>
            </a:fld>
            <a:endParaRPr lang="es-VE" altLang="en-US"/>
          </a:p>
        </p:txBody>
      </p:sp>
      <p:sp>
        <p:nvSpPr>
          <p:cNvPr id="5" name="Date Placeholder 4"/>
          <p:cNvSpPr>
            <a:spLocks noGrp="1"/>
          </p:cNvSpPr>
          <p:nvPr>
            <p:ph type="dt" sz="quarter" idx="10"/>
          </p:nvPr>
        </p:nvSpPr>
        <p:spPr/>
        <p:txBody>
          <a:bodyPr/>
          <a:lstStyle/>
          <a:p>
            <a:pPr>
              <a:defRPr/>
            </a:pPr>
            <a:r>
              <a:rPr lang="en-US" altLang="en-US" smtClean="0"/>
              <a:t>3/24/19 PM --- Fink</a:t>
            </a:r>
            <a:endParaRPr lang="es-VE" altLang="en-US"/>
          </a:p>
        </p:txBody>
      </p:sp>
    </p:spTree>
    <p:extLst>
      <p:ext uri="{BB962C8B-B14F-4D97-AF65-F5344CB8AC3E}">
        <p14:creationId xmlns:p14="http://schemas.microsoft.com/office/powerpoint/2010/main" val="82305284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latin typeface="+mn-lt"/>
              </a:rPr>
              <a:t>Conclusion</a:t>
            </a:r>
            <a:endParaRPr lang="en-US" sz="3200" b="1" dirty="0">
              <a:latin typeface="+mn-lt"/>
            </a:endParaRPr>
          </a:p>
        </p:txBody>
      </p:sp>
      <p:sp>
        <p:nvSpPr>
          <p:cNvPr id="342018" name="Content Placeholder 2"/>
          <p:cNvSpPr>
            <a:spLocks noGrp="1"/>
          </p:cNvSpPr>
          <p:nvPr>
            <p:ph idx="1"/>
          </p:nvPr>
        </p:nvSpPr>
        <p:spPr/>
        <p:txBody>
          <a:bodyPr/>
          <a:lstStyle/>
          <a:p>
            <a:r>
              <a:rPr lang="en-US" altLang="en-US" dirty="0"/>
              <a:t>There is neither command nor example for the church to engage in a work of general benevolence.  </a:t>
            </a:r>
            <a:endParaRPr lang="en-US" altLang="en-US" dirty="0" smtClean="0"/>
          </a:p>
          <a:p>
            <a:r>
              <a:rPr lang="en-US" altLang="en-US" dirty="0" smtClean="0"/>
              <a:t>There </a:t>
            </a:r>
            <a:r>
              <a:rPr lang="en-US" altLang="en-US" dirty="0"/>
              <a:t>is no need for a special program or organization to do the work of benevolence. </a:t>
            </a:r>
          </a:p>
          <a:p>
            <a:r>
              <a:rPr lang="en-US" altLang="en-US" dirty="0"/>
              <a:t>We should be content to let the church do the work God has given it to do.    </a:t>
            </a:r>
          </a:p>
          <a:p>
            <a:endParaRPr lang="en-US" altLang="en-US" dirty="0"/>
          </a:p>
        </p:txBody>
      </p:sp>
      <p:sp>
        <p:nvSpPr>
          <p:cNvPr id="3420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97B11CB5-1509-A24F-9819-0D2C795B6B2F}" type="slidenum">
              <a:rPr lang="en-US" altLang="en-US" sz="1400" b="0"/>
              <a:pPr>
                <a:spcBef>
                  <a:spcPct val="0"/>
                </a:spcBef>
                <a:buSzTx/>
                <a:buFontTx/>
                <a:buNone/>
              </a:pPr>
              <a:t>20</a:t>
            </a:fld>
            <a:endParaRPr lang="en-US" altLang="en-US" sz="1400" b="0"/>
          </a:p>
        </p:txBody>
      </p:sp>
      <p:sp>
        <p:nvSpPr>
          <p:cNvPr id="3" name="Date Placeholder 2"/>
          <p:cNvSpPr>
            <a:spLocks noGrp="1"/>
          </p:cNvSpPr>
          <p:nvPr>
            <p:ph type="dt" sz="half" idx="10"/>
          </p:nvPr>
        </p:nvSpPr>
        <p:spPr/>
        <p:txBody>
          <a:bodyPr/>
          <a:lstStyle/>
          <a:p>
            <a:pPr>
              <a:defRPr/>
            </a:pPr>
            <a:r>
              <a:rPr lang="en-US" altLang="en-US" smtClean="0"/>
              <a:t>3/24/19 PM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7124191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en-US" smtClean="0"/>
              <a:t>3/24/19 PM --- Fink</a:t>
            </a:r>
            <a:endParaRPr lang="es-VE" altLang="en-US"/>
          </a:p>
        </p:txBody>
      </p:sp>
      <p:sp>
        <p:nvSpPr>
          <p:cNvPr id="5" name="Footer Placeholder 4"/>
          <p:cNvSpPr>
            <a:spLocks noGrp="1"/>
          </p:cNvSpPr>
          <p:nvPr>
            <p:ph type="ftr" sz="quarter" idx="11"/>
          </p:nvPr>
        </p:nvSpPr>
        <p:spPr/>
        <p:txBody>
          <a:bodyPr/>
          <a:lstStyle/>
          <a:p>
            <a:pPr>
              <a:defRPr/>
            </a:pPr>
            <a:r>
              <a:rPr lang="es-VE" altLang="en-US" smtClean="0"/>
              <a:t>Ascertaining Bible Authority - 6</a:t>
            </a:r>
            <a:endParaRPr lang="es-VE" altLang="en-US"/>
          </a:p>
        </p:txBody>
      </p:sp>
      <p:sp>
        <p:nvSpPr>
          <p:cNvPr id="6" name="Slide Number Placeholder 5"/>
          <p:cNvSpPr>
            <a:spLocks noGrp="1"/>
          </p:cNvSpPr>
          <p:nvPr>
            <p:ph type="sldNum" sz="quarter" idx="12"/>
          </p:nvPr>
        </p:nvSpPr>
        <p:spPr/>
        <p:txBody>
          <a:bodyPr/>
          <a:lstStyle/>
          <a:p>
            <a:pPr>
              <a:defRPr/>
            </a:pPr>
            <a:fld id="{8282AA4B-8419-204B-811A-9A23562AFEE2}" type="slidenum">
              <a:rPr lang="es-VE" altLang="en-US" smtClean="0"/>
              <a:pPr>
                <a:defRPr/>
              </a:pPr>
              <a:t>21</a:t>
            </a:fld>
            <a:endParaRPr lang="es-VE" altLang="en-US"/>
          </a:p>
        </p:txBody>
      </p:sp>
      <p:sp>
        <p:nvSpPr>
          <p:cNvPr id="7" name="Rectangle 6"/>
          <p:cNvSpPr/>
          <p:nvPr/>
        </p:nvSpPr>
        <p:spPr>
          <a:xfrm>
            <a:off x="350520" y="1219200"/>
            <a:ext cx="8763000" cy="3123188"/>
          </a:xfrm>
          <a:prstGeom prst="rect">
            <a:avLst/>
          </a:prstGeom>
        </p:spPr>
        <p:txBody>
          <a:bodyPr wrap="square">
            <a:spAutoFit/>
          </a:bodyPr>
          <a:lstStyle/>
          <a:p>
            <a:r>
              <a:rPr lang="en-US" sz="3200" b="0" u="none" dirty="0" smtClean="0">
                <a:solidFill>
                  <a:srgbClr val="000000"/>
                </a:solidFill>
                <a:latin typeface="Helvetica Neue" charset="0"/>
              </a:rPr>
              <a:t>“Whoever </a:t>
            </a:r>
            <a:r>
              <a:rPr lang="en-US" sz="3200" b="0" u="none" dirty="0">
                <a:solidFill>
                  <a:srgbClr val="000000"/>
                </a:solidFill>
                <a:latin typeface="Helvetica Neue" charset="0"/>
              </a:rPr>
              <a:t>speaks, as one who speaks oracles of God; whoever serves, as one who serves by the strength that God supplies—in order that in everything God may be glorified through Jesus Christ. To him belong glory and dominion forever and ever. </a:t>
            </a:r>
            <a:r>
              <a:rPr lang="en-US" sz="3200" b="0" u="none" dirty="0" smtClean="0">
                <a:solidFill>
                  <a:srgbClr val="000000"/>
                </a:solidFill>
                <a:latin typeface="Helvetica Neue" charset="0"/>
              </a:rPr>
              <a:t>Amen” (1 </a:t>
            </a:r>
            <a:r>
              <a:rPr lang="en-US" sz="3200" b="0" u="none" dirty="0" err="1" smtClean="0">
                <a:solidFill>
                  <a:srgbClr val="000000"/>
                </a:solidFill>
                <a:latin typeface="Helvetica Neue" charset="0"/>
              </a:rPr>
              <a:t>Pe</a:t>
            </a:r>
            <a:r>
              <a:rPr lang="en-US" sz="3200" b="0" u="none" dirty="0" smtClean="0">
                <a:solidFill>
                  <a:srgbClr val="000000"/>
                </a:solidFill>
                <a:latin typeface="Helvetica Neue" charset="0"/>
              </a:rPr>
              <a:t>. 4:11)</a:t>
            </a:r>
            <a:endParaRPr lang="en-US" sz="3200" dirty="0"/>
          </a:p>
        </p:txBody>
      </p:sp>
    </p:spTree>
    <p:extLst>
      <p:ext uri="{BB962C8B-B14F-4D97-AF65-F5344CB8AC3E}">
        <p14:creationId xmlns:p14="http://schemas.microsoft.com/office/powerpoint/2010/main" val="21272979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3888" y="609600"/>
            <a:ext cx="7886700" cy="2286001"/>
          </a:xfrm>
        </p:spPr>
        <p:txBody>
          <a:bodyPr/>
          <a:lstStyle/>
          <a:p>
            <a:r>
              <a:rPr lang="en-US" sz="4800" b="1" dirty="0" smtClean="0"/>
              <a:t>WHAT THE CHURCH HAS THE RIGHT TO DO</a:t>
            </a:r>
            <a:endParaRPr lang="en-US" sz="4800" b="1" dirty="0"/>
          </a:p>
        </p:txBody>
      </p:sp>
      <p:sp>
        <p:nvSpPr>
          <p:cNvPr id="6" name="Text Placeholder 5"/>
          <p:cNvSpPr>
            <a:spLocks noGrp="1"/>
          </p:cNvSpPr>
          <p:nvPr>
            <p:ph type="body" idx="1"/>
          </p:nvPr>
        </p:nvSpPr>
        <p:spPr>
          <a:xfrm>
            <a:off x="623888" y="3581400"/>
            <a:ext cx="7886700" cy="2362200"/>
          </a:xfrm>
        </p:spPr>
        <p:txBody>
          <a:bodyPr/>
          <a:lstStyle/>
          <a:p>
            <a:r>
              <a:rPr lang="en-US" sz="3200" b="1" baseline="30000" dirty="0"/>
              <a:t> </a:t>
            </a:r>
            <a:r>
              <a:rPr lang="en-US" sz="3200" b="1" baseline="30000" dirty="0" smtClean="0"/>
              <a:t>”</a:t>
            </a:r>
            <a:r>
              <a:rPr lang="en-US" sz="3200" dirty="0" smtClean="0"/>
              <a:t>So</a:t>
            </a:r>
            <a:r>
              <a:rPr lang="en-US" sz="3200" dirty="0"/>
              <a:t> that he might present the church to himself in splendor, without spot or wrinkle or any such thing, that she might be holy and without </a:t>
            </a:r>
            <a:r>
              <a:rPr lang="en-US" sz="3200" dirty="0" smtClean="0"/>
              <a:t>blemish” (Eph. 5:27)</a:t>
            </a:r>
            <a:endParaRPr lang="en-US" sz="3200" dirty="0"/>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
        <p:nvSpPr>
          <p:cNvPr id="4" name="Slide Number Placeholder 3"/>
          <p:cNvSpPr>
            <a:spLocks noGrp="1"/>
          </p:cNvSpPr>
          <p:nvPr>
            <p:ph type="sldNum" sz="quarter" idx="12"/>
          </p:nvPr>
        </p:nvSpPr>
        <p:spPr/>
        <p:txBody>
          <a:bodyPr/>
          <a:lstStyle/>
          <a:p>
            <a:pPr>
              <a:defRPr/>
            </a:pPr>
            <a:fld id="{E7E3F733-4BB9-744F-A887-B57535049065}" type="slidenum">
              <a:rPr lang="es-VE" altLang="en-US" smtClean="0"/>
              <a:pPr>
                <a:defRPr/>
              </a:pPr>
              <a:t>3</a:t>
            </a:fld>
            <a:endParaRPr lang="es-VE" altLang="en-US"/>
          </a:p>
        </p:txBody>
      </p:sp>
    </p:spTree>
    <p:extLst>
      <p:ext uri="{BB962C8B-B14F-4D97-AF65-F5344CB8AC3E}">
        <p14:creationId xmlns:p14="http://schemas.microsoft.com/office/powerpoint/2010/main" val="11899270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9" name="Slide Number Placeholder 3"/>
          <p:cNvSpPr>
            <a:spLocks noGrp="1"/>
          </p:cNvSpPr>
          <p:nvPr>
            <p:ph type="sldNum" sz="quarter" idx="12"/>
          </p:nvPr>
        </p:nvSpPr>
        <p:spPr>
          <a:xfrm>
            <a:off x="6477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CDC8232D-08F2-0247-A3B0-ED1B98CDAD11}" type="slidenum">
              <a:rPr lang="en-US" altLang="en-US" sz="1400" b="0"/>
              <a:pPr>
                <a:spcBef>
                  <a:spcPct val="0"/>
                </a:spcBef>
                <a:buSzTx/>
                <a:buFontTx/>
                <a:buNone/>
              </a:pPr>
              <a:t>4</a:t>
            </a:fld>
            <a:endParaRPr lang="en-US" altLang="en-US" sz="1400" b="0"/>
          </a:p>
        </p:txBody>
      </p:sp>
      <p:cxnSp>
        <p:nvCxnSpPr>
          <p:cNvPr id="6" name="Straight Connector 5"/>
          <p:cNvCxnSpPr/>
          <p:nvPr/>
        </p:nvCxnSpPr>
        <p:spPr>
          <a:xfrm>
            <a:off x="0" y="1066800"/>
            <a:ext cx="9144000" cy="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43150" y="1041975"/>
            <a:ext cx="19050" cy="5816025"/>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43400" y="1066800"/>
            <a:ext cx="76200" cy="579120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53" name="TextBox 13"/>
          <p:cNvSpPr txBox="1">
            <a:spLocks noChangeArrowheads="1"/>
          </p:cNvSpPr>
          <p:nvPr/>
        </p:nvSpPr>
        <p:spPr bwMode="auto">
          <a:xfrm>
            <a:off x="914400" y="0"/>
            <a:ext cx="6934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latin typeface="Arial Black" charset="0"/>
              </a:rPr>
              <a:t>              </a:t>
            </a:r>
            <a:r>
              <a:rPr lang="en-US" altLang="en-US" sz="3200" b="0" u="none" dirty="0">
                <a:solidFill>
                  <a:schemeClr val="tx1"/>
                </a:solidFill>
                <a:latin typeface="Arial Black" charset="0"/>
              </a:rPr>
              <a:t>The Work of the Church</a:t>
            </a:r>
          </a:p>
        </p:txBody>
      </p:sp>
      <p:sp>
        <p:nvSpPr>
          <p:cNvPr id="309254" name="TextBox 14"/>
          <p:cNvSpPr txBox="1">
            <a:spLocks noChangeArrowheads="1"/>
          </p:cNvSpPr>
          <p:nvPr/>
        </p:nvSpPr>
        <p:spPr bwMode="auto">
          <a:xfrm>
            <a:off x="838200" y="609600"/>
            <a:ext cx="2443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tx1"/>
                </a:solidFill>
                <a:latin typeface="Abadi MT Condensed Extra Bold" charset="0"/>
                <a:ea typeface="Abadi MT Condensed Extra Bold" charset="0"/>
                <a:cs typeface="Abadi MT Condensed Extra Bold" charset="0"/>
              </a:rPr>
              <a:t>Work</a:t>
            </a:r>
          </a:p>
        </p:txBody>
      </p:sp>
      <p:sp>
        <p:nvSpPr>
          <p:cNvPr id="309255" name="TextBox 16"/>
          <p:cNvSpPr txBox="1">
            <a:spLocks noChangeArrowheads="1"/>
          </p:cNvSpPr>
          <p:nvPr/>
        </p:nvSpPr>
        <p:spPr bwMode="auto">
          <a:xfrm>
            <a:off x="6172200" y="609600"/>
            <a:ext cx="21859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dirty="0">
                <a:solidFill>
                  <a:schemeClr val="tx1"/>
                </a:solidFill>
              </a:rPr>
              <a:t>        </a:t>
            </a:r>
            <a:r>
              <a:rPr lang="en-US" altLang="en-US" b="0" u="none" dirty="0">
                <a:solidFill>
                  <a:schemeClr val="tx1"/>
                </a:solidFill>
                <a:latin typeface="Abadi MT Condensed Extra Bold" charset="0"/>
                <a:ea typeface="Abadi MT Condensed Extra Bold" charset="0"/>
                <a:cs typeface="Abadi MT Condensed Extra Bold" charset="0"/>
              </a:rPr>
              <a:t>Excluded</a:t>
            </a:r>
          </a:p>
        </p:txBody>
      </p:sp>
      <p:sp>
        <p:nvSpPr>
          <p:cNvPr id="309256" name="TextBox 20"/>
          <p:cNvSpPr txBox="1">
            <a:spLocks noChangeArrowheads="1"/>
          </p:cNvSpPr>
          <p:nvPr/>
        </p:nvSpPr>
        <p:spPr bwMode="auto">
          <a:xfrm>
            <a:off x="1219200" y="22860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57" name="TextBox 27"/>
          <p:cNvSpPr txBox="1">
            <a:spLocks noChangeArrowheads="1"/>
          </p:cNvSpPr>
          <p:nvPr/>
        </p:nvSpPr>
        <p:spPr bwMode="auto">
          <a:xfrm>
            <a:off x="1143000" y="4800600"/>
            <a:ext cx="1820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endParaRPr lang="en-US" altLang="en-US" sz="2000" b="0">
              <a:solidFill>
                <a:schemeClr val="tx1"/>
              </a:solidFill>
            </a:endParaRPr>
          </a:p>
        </p:txBody>
      </p:sp>
      <p:sp>
        <p:nvSpPr>
          <p:cNvPr id="309258" name="TextBox 28"/>
          <p:cNvSpPr txBox="1">
            <a:spLocks noChangeArrowheads="1"/>
          </p:cNvSpPr>
          <p:nvPr/>
        </p:nvSpPr>
        <p:spPr bwMode="auto">
          <a:xfrm>
            <a:off x="3124200" y="4724400"/>
            <a:ext cx="3081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59" name="TextBox 29"/>
          <p:cNvSpPr txBox="1">
            <a:spLocks noChangeArrowheads="1"/>
          </p:cNvSpPr>
          <p:nvPr/>
        </p:nvSpPr>
        <p:spPr bwMode="auto">
          <a:xfrm>
            <a:off x="6400800" y="4800600"/>
            <a:ext cx="269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60" name="TextBox 30"/>
          <p:cNvSpPr txBox="1">
            <a:spLocks noChangeArrowheads="1"/>
          </p:cNvSpPr>
          <p:nvPr/>
        </p:nvSpPr>
        <p:spPr bwMode="auto">
          <a:xfrm>
            <a:off x="1219200" y="6019800"/>
            <a:ext cx="1484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endParaRPr lang="en-US" altLang="en-US" sz="2000" b="0">
              <a:solidFill>
                <a:schemeClr val="tx1"/>
              </a:solidFill>
            </a:endParaRPr>
          </a:p>
        </p:txBody>
      </p:sp>
      <p:sp>
        <p:nvSpPr>
          <p:cNvPr id="309261" name="TextBox 31"/>
          <p:cNvSpPr txBox="1">
            <a:spLocks noChangeArrowheads="1"/>
          </p:cNvSpPr>
          <p:nvPr/>
        </p:nvSpPr>
        <p:spPr bwMode="auto">
          <a:xfrm>
            <a:off x="3657600" y="60198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cxnSp>
        <p:nvCxnSpPr>
          <p:cNvPr id="37" name="Straight Connector 36"/>
          <p:cNvCxnSpPr/>
          <p:nvPr/>
        </p:nvCxnSpPr>
        <p:spPr>
          <a:xfrm>
            <a:off x="6629401" y="1066800"/>
            <a:ext cx="23812" cy="579120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63" name="TextBox 37"/>
          <p:cNvSpPr txBox="1">
            <a:spLocks noChangeArrowheads="1"/>
          </p:cNvSpPr>
          <p:nvPr/>
        </p:nvSpPr>
        <p:spPr bwMode="auto">
          <a:xfrm>
            <a:off x="2514600" y="609600"/>
            <a:ext cx="1817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a:solidFill>
                  <a:schemeClr val="tx1"/>
                </a:solidFill>
                <a:latin typeface="Abadi MT Condensed Extra Bold" charset="0"/>
                <a:ea typeface="Abadi MT Condensed Extra Bold" charset="0"/>
                <a:cs typeface="Abadi MT Condensed Extra Bold" charset="0"/>
              </a:rPr>
              <a:t>Essentials</a:t>
            </a:r>
          </a:p>
        </p:txBody>
      </p:sp>
      <p:sp>
        <p:nvSpPr>
          <p:cNvPr id="309264" name="TextBox 38"/>
          <p:cNvSpPr txBox="1">
            <a:spLocks noChangeArrowheads="1"/>
          </p:cNvSpPr>
          <p:nvPr/>
        </p:nvSpPr>
        <p:spPr bwMode="auto">
          <a:xfrm>
            <a:off x="4191000" y="609600"/>
            <a:ext cx="23129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b="0" u="none" dirty="0">
                <a:solidFill>
                  <a:schemeClr val="tx1"/>
                </a:solidFill>
                <a:latin typeface="Abadi MT Condensed Extra Bold" charset="0"/>
                <a:ea typeface="Abadi MT Condensed Extra Bold" charset="0"/>
                <a:cs typeface="Abadi MT Condensed Extra Bold" charset="0"/>
              </a:rPr>
              <a:t>Organization</a:t>
            </a:r>
          </a:p>
        </p:txBody>
      </p:sp>
      <p:sp>
        <p:nvSpPr>
          <p:cNvPr id="309265" name="TextBox 39"/>
          <p:cNvSpPr txBox="1">
            <a:spLocks noChangeArrowheads="1"/>
          </p:cNvSpPr>
          <p:nvPr/>
        </p:nvSpPr>
        <p:spPr bwMode="auto">
          <a:xfrm>
            <a:off x="242889" y="1471909"/>
            <a:ext cx="22336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Evangelize</a:t>
            </a:r>
            <a:endParaRPr lang="en-US" altLang="en-US" sz="2400" u="none" dirty="0">
              <a:solidFill>
                <a:schemeClr val="tx1"/>
              </a:solidFill>
            </a:endParaRPr>
          </a:p>
          <a:p>
            <a:pPr eaLnBrk="1" hangingPunct="1">
              <a:spcBef>
                <a:spcPct val="0"/>
              </a:spcBef>
              <a:buSzTx/>
              <a:buFontTx/>
              <a:buNone/>
            </a:pPr>
            <a:r>
              <a:rPr lang="en-US" altLang="en-US" sz="2400" u="none" dirty="0" smtClean="0">
                <a:solidFill>
                  <a:schemeClr val="tx1"/>
                </a:solidFill>
              </a:rPr>
              <a:t>(Mt</a:t>
            </a:r>
            <a:r>
              <a:rPr lang="en-US" altLang="en-US" sz="2400" u="none" dirty="0">
                <a:solidFill>
                  <a:schemeClr val="tx1"/>
                </a:solidFill>
              </a:rPr>
              <a:t>. </a:t>
            </a:r>
            <a:r>
              <a:rPr lang="en-US" altLang="en-US" sz="2400" u="none" dirty="0" smtClean="0">
                <a:solidFill>
                  <a:schemeClr val="tx1"/>
                </a:solidFill>
              </a:rPr>
              <a:t>28:18-20)</a:t>
            </a:r>
            <a:endParaRPr lang="en-US" altLang="en-US" sz="2400" u="none" dirty="0">
              <a:solidFill>
                <a:schemeClr val="tx1"/>
              </a:solidFill>
            </a:endParaRPr>
          </a:p>
        </p:txBody>
      </p:sp>
      <p:cxnSp>
        <p:nvCxnSpPr>
          <p:cNvPr id="41" name="Straight Connector 40"/>
          <p:cNvCxnSpPr/>
          <p:nvPr/>
        </p:nvCxnSpPr>
        <p:spPr>
          <a:xfrm>
            <a:off x="0" y="3050243"/>
            <a:ext cx="9144000" cy="16986"/>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67" name="TextBox 45"/>
          <p:cNvSpPr txBox="1">
            <a:spLocks noChangeArrowheads="1"/>
          </p:cNvSpPr>
          <p:nvPr/>
        </p:nvSpPr>
        <p:spPr bwMode="auto">
          <a:xfrm>
            <a:off x="2514600" y="1390650"/>
            <a:ext cx="1808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p:txBody>
      </p:sp>
      <p:sp>
        <p:nvSpPr>
          <p:cNvPr id="309268" name="TextBox 46"/>
          <p:cNvSpPr txBox="1">
            <a:spLocks noChangeArrowheads="1"/>
          </p:cNvSpPr>
          <p:nvPr/>
        </p:nvSpPr>
        <p:spPr bwMode="auto">
          <a:xfrm>
            <a:off x="4191000" y="16764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Congregation</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 -</a:t>
            </a:r>
            <a:r>
              <a:rPr lang="en-US" altLang="en-US" sz="2000" i="1" u="none" dirty="0">
                <a:solidFill>
                  <a:schemeClr val="tx1"/>
                </a:solidFill>
              </a:rPr>
              <a:t>It’s own agency</a:t>
            </a:r>
          </a:p>
        </p:txBody>
      </p:sp>
      <p:sp>
        <p:nvSpPr>
          <p:cNvPr id="309269" name="TextBox 47"/>
          <p:cNvSpPr txBox="1">
            <a:spLocks noChangeArrowheads="1"/>
          </p:cNvSpPr>
          <p:nvPr/>
        </p:nvSpPr>
        <p:spPr bwMode="auto">
          <a:xfrm>
            <a:off x="6705600" y="1676400"/>
            <a:ext cx="2090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cxnSp>
        <p:nvCxnSpPr>
          <p:cNvPr id="49" name="Straight Connector 48"/>
          <p:cNvCxnSpPr/>
          <p:nvPr/>
        </p:nvCxnSpPr>
        <p:spPr>
          <a:xfrm>
            <a:off x="0" y="4953000"/>
            <a:ext cx="9220200" cy="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71" name="TextBox 51"/>
          <p:cNvSpPr txBox="1">
            <a:spLocks noChangeArrowheads="1"/>
          </p:cNvSpPr>
          <p:nvPr/>
        </p:nvSpPr>
        <p:spPr bwMode="auto">
          <a:xfrm>
            <a:off x="180976" y="3295829"/>
            <a:ext cx="2181224" cy="824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Edify</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(Eph</a:t>
            </a:r>
            <a:r>
              <a:rPr lang="en-US" altLang="en-US" sz="2400" u="none" dirty="0">
                <a:solidFill>
                  <a:schemeClr val="tx1"/>
                </a:solidFill>
              </a:rPr>
              <a:t>. </a:t>
            </a:r>
            <a:r>
              <a:rPr lang="en-US" altLang="en-US" sz="2400" u="none" dirty="0" smtClean="0">
                <a:solidFill>
                  <a:schemeClr val="tx1"/>
                </a:solidFill>
              </a:rPr>
              <a:t>4:16)</a:t>
            </a:r>
            <a:endParaRPr lang="en-US" altLang="en-US" sz="2400" u="none" dirty="0">
              <a:solidFill>
                <a:schemeClr val="tx1"/>
              </a:solidFill>
            </a:endParaRPr>
          </a:p>
        </p:txBody>
      </p:sp>
      <p:sp>
        <p:nvSpPr>
          <p:cNvPr id="309272" name="TextBox 52"/>
          <p:cNvSpPr txBox="1">
            <a:spLocks noChangeArrowheads="1"/>
          </p:cNvSpPr>
          <p:nvPr/>
        </p:nvSpPr>
        <p:spPr bwMode="auto">
          <a:xfrm>
            <a:off x="2617787" y="3290888"/>
            <a:ext cx="18780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p:txBody>
      </p:sp>
      <p:sp>
        <p:nvSpPr>
          <p:cNvPr id="309273" name="TextBox 53"/>
          <p:cNvSpPr txBox="1">
            <a:spLocks noChangeArrowheads="1"/>
          </p:cNvSpPr>
          <p:nvPr/>
        </p:nvSpPr>
        <p:spPr bwMode="auto">
          <a:xfrm>
            <a:off x="4495800" y="3463925"/>
            <a:ext cx="2684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Congregation</a:t>
            </a:r>
          </a:p>
          <a:p>
            <a:pPr eaLnBrk="1" hangingPunct="1">
              <a:spcBef>
                <a:spcPct val="0"/>
              </a:spcBef>
              <a:buSzTx/>
              <a:buFontTx/>
              <a:buNone/>
            </a:pPr>
            <a:r>
              <a:rPr lang="en-US" altLang="en-US" sz="2400" u="none" dirty="0">
                <a:solidFill>
                  <a:schemeClr val="tx1"/>
                </a:solidFill>
              </a:rPr>
              <a:t>-</a:t>
            </a:r>
            <a:r>
              <a:rPr lang="en-US" altLang="en-US" sz="2000" i="1" u="none" dirty="0">
                <a:solidFill>
                  <a:schemeClr val="tx1"/>
                </a:solidFill>
              </a:rPr>
              <a:t>It’s own agency</a:t>
            </a:r>
          </a:p>
        </p:txBody>
      </p:sp>
      <p:sp>
        <p:nvSpPr>
          <p:cNvPr id="309274" name="TextBox 54"/>
          <p:cNvSpPr txBox="1">
            <a:spLocks noChangeArrowheads="1"/>
          </p:cNvSpPr>
          <p:nvPr/>
        </p:nvSpPr>
        <p:spPr bwMode="auto">
          <a:xfrm>
            <a:off x="4419600" y="5168900"/>
            <a:ext cx="260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Congregation  </a:t>
            </a:r>
          </a:p>
          <a:p>
            <a:pPr eaLnBrk="1" hangingPunct="1">
              <a:spcBef>
                <a:spcPct val="0"/>
              </a:spcBef>
              <a:buSzTx/>
              <a:buFontTx/>
              <a:buNone/>
            </a:pPr>
            <a:r>
              <a:rPr lang="en-US" altLang="en-US" sz="2400" u="none" dirty="0">
                <a:solidFill>
                  <a:schemeClr val="tx1"/>
                </a:solidFill>
              </a:rPr>
              <a:t> -</a:t>
            </a:r>
            <a:r>
              <a:rPr lang="en-US" altLang="en-US" sz="2000" i="1" u="none" dirty="0">
                <a:solidFill>
                  <a:schemeClr val="tx1"/>
                </a:solidFill>
              </a:rPr>
              <a:t>It’s own agency</a:t>
            </a:r>
          </a:p>
          <a:p>
            <a:pPr eaLnBrk="1" hangingPunct="1">
              <a:spcBef>
                <a:spcPct val="0"/>
              </a:spcBef>
              <a:buSzTx/>
              <a:buFontTx/>
              <a:buNone/>
            </a:pPr>
            <a:endParaRPr lang="en-US" altLang="en-US" sz="2400" u="none" dirty="0">
              <a:solidFill>
                <a:schemeClr val="tx1"/>
              </a:solidFill>
            </a:endParaRPr>
          </a:p>
        </p:txBody>
      </p:sp>
      <p:sp>
        <p:nvSpPr>
          <p:cNvPr id="309275" name="TextBox 56"/>
          <p:cNvSpPr txBox="1">
            <a:spLocks noChangeArrowheads="1"/>
          </p:cNvSpPr>
          <p:nvPr/>
        </p:nvSpPr>
        <p:spPr bwMode="auto">
          <a:xfrm>
            <a:off x="6705600" y="3463924"/>
            <a:ext cx="22463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sp>
        <p:nvSpPr>
          <p:cNvPr id="309276" name="TextBox 57"/>
          <p:cNvSpPr txBox="1">
            <a:spLocks noChangeArrowheads="1"/>
          </p:cNvSpPr>
          <p:nvPr/>
        </p:nvSpPr>
        <p:spPr bwMode="auto">
          <a:xfrm>
            <a:off x="6742112" y="5137150"/>
            <a:ext cx="2017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sp>
        <p:nvSpPr>
          <p:cNvPr id="309277" name="TextBox 58"/>
          <p:cNvSpPr txBox="1">
            <a:spLocks noChangeArrowheads="1"/>
          </p:cNvSpPr>
          <p:nvPr/>
        </p:nvSpPr>
        <p:spPr bwMode="auto">
          <a:xfrm>
            <a:off x="2514600" y="5081647"/>
            <a:ext cx="17256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a:p>
            <a:pPr eaLnBrk="1" hangingPunct="1">
              <a:spcBef>
                <a:spcPct val="0"/>
              </a:spcBef>
              <a:buSzTx/>
              <a:buFontTx/>
              <a:buNone/>
            </a:pPr>
            <a:endParaRPr lang="en-US" altLang="en-US" sz="2400" b="0" dirty="0">
              <a:solidFill>
                <a:schemeClr val="tx1"/>
              </a:solidFill>
            </a:endParaRPr>
          </a:p>
        </p:txBody>
      </p:sp>
      <p:sp>
        <p:nvSpPr>
          <p:cNvPr id="309278" name="TextBox 59"/>
          <p:cNvSpPr txBox="1">
            <a:spLocks noChangeArrowheads="1"/>
          </p:cNvSpPr>
          <p:nvPr/>
        </p:nvSpPr>
        <p:spPr bwMode="auto">
          <a:xfrm>
            <a:off x="197167" y="5399087"/>
            <a:ext cx="2347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Benevolence</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(1 </a:t>
            </a:r>
            <a:r>
              <a:rPr lang="en-US" altLang="en-US" sz="2400" u="none" dirty="0" err="1" smtClean="0">
                <a:solidFill>
                  <a:schemeClr val="tx1"/>
                </a:solidFill>
              </a:rPr>
              <a:t>Ti</a:t>
            </a:r>
            <a:r>
              <a:rPr lang="en-US" altLang="en-US" sz="2400" u="none" dirty="0">
                <a:solidFill>
                  <a:schemeClr val="tx1"/>
                </a:solidFill>
              </a:rPr>
              <a:t>.</a:t>
            </a:r>
            <a:r>
              <a:rPr lang="en-US" altLang="en-US" sz="2400" u="none" dirty="0" smtClean="0">
                <a:solidFill>
                  <a:schemeClr val="tx1"/>
                </a:solidFill>
              </a:rPr>
              <a:t> 5:16)</a:t>
            </a:r>
            <a:endParaRPr lang="en-US" altLang="en-US" sz="2400" u="none" dirty="0">
              <a:solidFill>
                <a:schemeClr val="tx1"/>
              </a:solidFill>
            </a:endParaRPr>
          </a:p>
        </p:txBody>
      </p:sp>
      <p:sp>
        <p:nvSpPr>
          <p:cNvPr id="13" name="Date Placeholder 12"/>
          <p:cNvSpPr>
            <a:spLocks noGrp="1"/>
          </p:cNvSpPr>
          <p:nvPr>
            <p:ph type="dt" sz="half" idx="10"/>
          </p:nvPr>
        </p:nvSpPr>
        <p:spPr/>
        <p:txBody>
          <a:bodyPr/>
          <a:lstStyle/>
          <a:p>
            <a:pPr>
              <a:defRPr/>
            </a:pPr>
            <a:r>
              <a:rPr lang="en-US" altLang="en-US" smtClean="0"/>
              <a:t>3/24/19 PM --- Fink</a:t>
            </a:r>
            <a:endParaRPr lang="es-VE" altLang="en-US"/>
          </a:p>
        </p:txBody>
      </p:sp>
      <p:sp>
        <p:nvSpPr>
          <p:cNvPr id="14" name="Footer Placeholder 13"/>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46601529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Title 1"/>
          <p:cNvSpPr>
            <a:spLocks noGrp="1"/>
          </p:cNvSpPr>
          <p:nvPr>
            <p:ph type="title"/>
          </p:nvPr>
        </p:nvSpPr>
        <p:spPr/>
        <p:txBody>
          <a:bodyPr/>
          <a:lstStyle/>
          <a:p>
            <a:r>
              <a:rPr lang="en-US" altLang="en-US" sz="3600">
                <a:latin typeface="Arial Black" charset="0"/>
              </a:rPr>
              <a:t>Church must be directed</a:t>
            </a:r>
          </a:p>
        </p:txBody>
      </p:sp>
      <p:sp>
        <p:nvSpPr>
          <p:cNvPr id="2590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FE54A58B-DF95-8540-845E-D5845A9FB2C3}" type="slidenum">
              <a:rPr lang="en-US" altLang="en-US" sz="1400" b="0"/>
              <a:pPr>
                <a:spcBef>
                  <a:spcPct val="0"/>
                </a:spcBef>
                <a:buSzTx/>
                <a:buFontTx/>
                <a:buNone/>
              </a:pPr>
              <a:t>5</a:t>
            </a:fld>
            <a:endParaRPr lang="en-US" altLang="en-US" sz="1400" b="0"/>
          </a:p>
        </p:txBody>
      </p:sp>
      <p:sp>
        <p:nvSpPr>
          <p:cNvPr id="5" name="Rectangle 4"/>
          <p:cNvSpPr/>
          <p:nvPr/>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bg1"/>
                </a:solidFill>
              </a:rPr>
              <a:t> </a:t>
            </a:r>
          </a:p>
        </p:txBody>
      </p:sp>
      <p:cxnSp>
        <p:nvCxnSpPr>
          <p:cNvPr id="7" name="Straight Connector 6"/>
          <p:cNvCxnSpPr/>
          <p:nvPr/>
        </p:nvCxnSpPr>
        <p:spPr>
          <a:xfrm>
            <a:off x="838200" y="685800"/>
            <a:ext cx="73914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6096000"/>
            <a:ext cx="73914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838200" y="685800"/>
            <a:ext cx="0" cy="5410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229600" y="685800"/>
            <a:ext cx="0" cy="5410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914400" y="762000"/>
            <a:ext cx="7239000"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u="none" dirty="0">
                <a:solidFill>
                  <a:schemeClr val="bg1"/>
                </a:solidFill>
                <a:latin typeface="Arial Black" pitchFamily="34" charset="0"/>
              </a:rPr>
              <a:t>Church of Christ</a:t>
            </a:r>
          </a:p>
          <a:p>
            <a:pPr algn="ctr" eaLnBrk="1" hangingPunct="1">
              <a:defRPr/>
            </a:pPr>
            <a:r>
              <a:rPr lang="en-US" sz="3200" u="none" dirty="0">
                <a:solidFill>
                  <a:schemeClr val="bg1"/>
                </a:solidFill>
              </a:rPr>
              <a:t>Must  Be Directed</a:t>
            </a:r>
            <a:r>
              <a:rPr lang="en-US" dirty="0">
                <a:solidFill>
                  <a:schemeClr val="bg1"/>
                </a:solidFill>
              </a:rPr>
              <a:t> </a:t>
            </a:r>
          </a:p>
        </p:txBody>
      </p:sp>
      <p:sp>
        <p:nvSpPr>
          <p:cNvPr id="259081" name="TextBox 20"/>
          <p:cNvSpPr txBox="1">
            <a:spLocks noChangeArrowheads="1"/>
          </p:cNvSpPr>
          <p:nvPr/>
        </p:nvSpPr>
        <p:spPr bwMode="auto">
          <a:xfrm>
            <a:off x="1752600" y="1828800"/>
            <a:ext cx="2057400" cy="584775"/>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    </a:t>
            </a:r>
            <a:r>
              <a:rPr lang="en-US" altLang="en-US" sz="3200" u="none" dirty="0">
                <a:solidFill>
                  <a:schemeClr val="bg1"/>
                </a:solidFill>
                <a:latin typeface="Abadi MT Condensed Extra Bold" charset="0"/>
                <a:ea typeface="Abadi MT Condensed Extra Bold" charset="0"/>
                <a:cs typeface="Abadi MT Condensed Extra Bold" charset="0"/>
              </a:rPr>
              <a:t>Directed</a:t>
            </a:r>
          </a:p>
        </p:txBody>
      </p:sp>
      <p:cxnSp>
        <p:nvCxnSpPr>
          <p:cNvPr id="23" name="Straight Connector 22"/>
          <p:cNvCxnSpPr>
            <a:stCxn id="20" idx="2"/>
          </p:cNvCxnSpPr>
          <p:nvPr/>
        </p:nvCxnSpPr>
        <p:spPr>
          <a:xfrm>
            <a:off x="4533900" y="1676400"/>
            <a:ext cx="38100" cy="44196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781800" y="29718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59084" name="TextBox 28"/>
          <p:cNvSpPr txBox="1">
            <a:spLocks noChangeArrowheads="1"/>
          </p:cNvSpPr>
          <p:nvPr/>
        </p:nvSpPr>
        <p:spPr bwMode="auto">
          <a:xfrm>
            <a:off x="5257800" y="1828800"/>
            <a:ext cx="2395538" cy="584775"/>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bg1"/>
                </a:solidFill>
              </a:rPr>
              <a:t>  </a:t>
            </a:r>
            <a:r>
              <a:rPr lang="en-US" altLang="en-US" sz="3200" u="none" dirty="0">
                <a:solidFill>
                  <a:schemeClr val="bg1"/>
                </a:solidFill>
                <a:latin typeface="Abadi MT Condensed Extra Bold" charset="0"/>
                <a:ea typeface="Abadi MT Condensed Extra Bold" charset="0"/>
                <a:cs typeface="Abadi MT Condensed Extra Bold" charset="0"/>
              </a:rPr>
              <a:t>Not Directed</a:t>
            </a:r>
          </a:p>
        </p:txBody>
      </p:sp>
      <p:sp>
        <p:nvSpPr>
          <p:cNvPr id="259085" name="TextBox 29"/>
          <p:cNvSpPr txBox="1">
            <a:spLocks noChangeArrowheads="1"/>
          </p:cNvSpPr>
          <p:nvPr/>
        </p:nvSpPr>
        <p:spPr bwMode="auto">
          <a:xfrm>
            <a:off x="914400" y="2743200"/>
            <a:ext cx="350202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AutoNum type="arabicPeriod"/>
            </a:pPr>
            <a:r>
              <a:rPr lang="en-US" altLang="en-US" sz="2600" b="0" dirty="0">
                <a:solidFill>
                  <a:schemeClr val="bg1"/>
                </a:solidFill>
              </a:rPr>
              <a:t>Evangelism</a:t>
            </a:r>
          </a:p>
          <a:p>
            <a:pPr eaLnBrk="1" hangingPunct="1">
              <a:spcBef>
                <a:spcPct val="0"/>
              </a:spcBef>
              <a:buSzTx/>
              <a:buFontTx/>
              <a:buAutoNum type="arabicPeriod"/>
            </a:pPr>
            <a:r>
              <a:rPr lang="en-US" altLang="en-US" sz="2600" b="0" dirty="0">
                <a:solidFill>
                  <a:schemeClr val="bg1"/>
                </a:solidFill>
              </a:rPr>
              <a:t>Edify saints</a:t>
            </a:r>
          </a:p>
          <a:p>
            <a:pPr eaLnBrk="1" hangingPunct="1">
              <a:spcBef>
                <a:spcPct val="0"/>
              </a:spcBef>
              <a:buSzTx/>
              <a:buFontTx/>
              <a:buAutoNum type="arabicPeriod"/>
            </a:pPr>
            <a:r>
              <a:rPr lang="en-US" altLang="en-US" sz="2600" b="0" dirty="0">
                <a:solidFill>
                  <a:schemeClr val="bg1"/>
                </a:solidFill>
              </a:rPr>
              <a:t>Maintain worship</a:t>
            </a:r>
          </a:p>
          <a:p>
            <a:pPr eaLnBrk="1" hangingPunct="1">
              <a:spcBef>
                <a:spcPct val="0"/>
              </a:spcBef>
              <a:buSzTx/>
              <a:buFontTx/>
              <a:buAutoNum type="arabicPeriod"/>
            </a:pPr>
            <a:r>
              <a:rPr lang="en-US" altLang="en-US" sz="2600" b="0" dirty="0">
                <a:solidFill>
                  <a:schemeClr val="bg1"/>
                </a:solidFill>
              </a:rPr>
              <a:t>Care for needy</a:t>
            </a:r>
          </a:p>
          <a:p>
            <a:pPr eaLnBrk="1" hangingPunct="1">
              <a:spcBef>
                <a:spcPct val="0"/>
              </a:spcBef>
              <a:buSzTx/>
              <a:buFontTx/>
              <a:buAutoNum type="arabicPeriod"/>
            </a:pPr>
            <a:r>
              <a:rPr lang="en-US" altLang="en-US" sz="2600" b="0" dirty="0">
                <a:solidFill>
                  <a:schemeClr val="bg1"/>
                </a:solidFill>
              </a:rPr>
              <a:t>Discipline</a:t>
            </a:r>
          </a:p>
          <a:p>
            <a:pPr eaLnBrk="1" hangingPunct="1">
              <a:spcBef>
                <a:spcPct val="0"/>
              </a:spcBef>
              <a:buSzTx/>
              <a:buFontTx/>
              <a:buAutoNum type="arabicPeriod"/>
            </a:pPr>
            <a:r>
              <a:rPr lang="en-US" altLang="en-US" sz="2600" b="0" dirty="0">
                <a:solidFill>
                  <a:schemeClr val="bg1"/>
                </a:solidFill>
              </a:rPr>
              <a:t>Teach &amp; Admonish</a:t>
            </a:r>
            <a:br>
              <a:rPr lang="en-US" altLang="en-US" sz="2600" b="0" dirty="0">
                <a:solidFill>
                  <a:schemeClr val="bg1"/>
                </a:solidFill>
              </a:rPr>
            </a:br>
            <a:r>
              <a:rPr lang="en-US" altLang="en-US" sz="2400" b="0" dirty="0">
                <a:solidFill>
                  <a:schemeClr val="bg1"/>
                </a:solidFill>
              </a:rPr>
              <a:t/>
            </a:r>
            <a:br>
              <a:rPr lang="en-US" altLang="en-US" sz="2400" b="0" dirty="0">
                <a:solidFill>
                  <a:schemeClr val="bg1"/>
                </a:solidFill>
              </a:rPr>
            </a:br>
            <a:endParaRPr lang="en-US" altLang="en-US" sz="2400" b="0" dirty="0">
              <a:solidFill>
                <a:schemeClr val="bg1"/>
              </a:solidFill>
            </a:endParaRPr>
          </a:p>
          <a:p>
            <a:pPr eaLnBrk="1" hangingPunct="1">
              <a:spcBef>
                <a:spcPct val="0"/>
              </a:spcBef>
              <a:buSzTx/>
              <a:buFontTx/>
              <a:buNone/>
            </a:pPr>
            <a:r>
              <a:rPr lang="en-US" altLang="en-US" sz="2400" b="0" dirty="0">
                <a:solidFill>
                  <a:schemeClr val="bg1"/>
                </a:solidFill>
              </a:rPr>
              <a:t>      </a:t>
            </a:r>
          </a:p>
        </p:txBody>
      </p:sp>
      <p:sp>
        <p:nvSpPr>
          <p:cNvPr id="259086" name="TextBox 30"/>
          <p:cNvSpPr txBox="1">
            <a:spLocks noChangeArrowheads="1"/>
          </p:cNvSpPr>
          <p:nvPr/>
        </p:nvSpPr>
        <p:spPr bwMode="auto">
          <a:xfrm>
            <a:off x="1219200" y="5257800"/>
            <a:ext cx="29559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200" i="1">
                <a:solidFill>
                  <a:schemeClr val="bg1"/>
                </a:solidFill>
              </a:rPr>
              <a:t>Eph. 4:16; Acts 20:7; </a:t>
            </a:r>
          </a:p>
          <a:p>
            <a:pPr eaLnBrk="1" hangingPunct="1">
              <a:spcBef>
                <a:spcPct val="0"/>
              </a:spcBef>
              <a:buSzTx/>
              <a:buFontTx/>
              <a:buNone/>
            </a:pPr>
            <a:r>
              <a:rPr lang="en-US" altLang="en-US" sz="2200" i="1">
                <a:solidFill>
                  <a:schemeClr val="bg1"/>
                </a:solidFill>
              </a:rPr>
              <a:t>2 Th. 3:6; Eph. 4:15</a:t>
            </a:r>
          </a:p>
        </p:txBody>
      </p:sp>
      <p:sp>
        <p:nvSpPr>
          <p:cNvPr id="259087" name="TextBox 31"/>
          <p:cNvSpPr txBox="1">
            <a:spLocks noChangeArrowheads="1"/>
          </p:cNvSpPr>
          <p:nvPr/>
        </p:nvSpPr>
        <p:spPr bwMode="auto">
          <a:xfrm>
            <a:off x="4707482" y="2821607"/>
            <a:ext cx="352211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AutoNum type="arabicPeriod"/>
            </a:pPr>
            <a:r>
              <a:rPr lang="en-US" altLang="en-US" u="none" dirty="0">
                <a:solidFill>
                  <a:schemeClr val="bg1"/>
                </a:solidFill>
              </a:rPr>
              <a:t>Business</a:t>
            </a:r>
          </a:p>
          <a:p>
            <a:pPr eaLnBrk="1" hangingPunct="1">
              <a:spcBef>
                <a:spcPct val="0"/>
              </a:spcBef>
              <a:buSzTx/>
              <a:buFontTx/>
              <a:buAutoNum type="arabicPeriod"/>
            </a:pPr>
            <a:r>
              <a:rPr lang="en-US" altLang="en-US" u="none" dirty="0">
                <a:solidFill>
                  <a:schemeClr val="bg1"/>
                </a:solidFill>
              </a:rPr>
              <a:t>Entertainment</a:t>
            </a:r>
          </a:p>
          <a:p>
            <a:pPr eaLnBrk="1" hangingPunct="1">
              <a:spcBef>
                <a:spcPct val="0"/>
              </a:spcBef>
              <a:buSzTx/>
              <a:buFontTx/>
              <a:buAutoNum type="arabicPeriod"/>
            </a:pPr>
            <a:r>
              <a:rPr lang="en-US" altLang="en-US" u="none" dirty="0">
                <a:solidFill>
                  <a:schemeClr val="bg1"/>
                </a:solidFill>
              </a:rPr>
              <a:t>Social Functions</a:t>
            </a:r>
          </a:p>
          <a:p>
            <a:pPr eaLnBrk="1" hangingPunct="1">
              <a:spcBef>
                <a:spcPct val="0"/>
              </a:spcBef>
              <a:buSzTx/>
              <a:buFontTx/>
              <a:buAutoNum type="arabicPeriod"/>
            </a:pPr>
            <a:r>
              <a:rPr lang="en-US" altLang="en-US" u="none" dirty="0">
                <a:solidFill>
                  <a:schemeClr val="bg1"/>
                </a:solidFill>
              </a:rPr>
              <a:t>Sporting events</a:t>
            </a:r>
          </a:p>
          <a:p>
            <a:pPr eaLnBrk="1" hangingPunct="1">
              <a:spcBef>
                <a:spcPct val="0"/>
              </a:spcBef>
              <a:buSzTx/>
              <a:buFontTx/>
              <a:buAutoNum type="arabicPeriod"/>
            </a:pPr>
            <a:endParaRPr lang="en-US" altLang="en-US" u="none" dirty="0">
              <a:solidFill>
                <a:schemeClr val="tx1"/>
              </a:solidFill>
            </a:endParaRPr>
          </a:p>
        </p:txBody>
      </p:sp>
      <p:sp>
        <p:nvSpPr>
          <p:cNvPr id="259088" name="TextBox 32"/>
          <p:cNvSpPr txBox="1">
            <a:spLocks noChangeArrowheads="1"/>
          </p:cNvSpPr>
          <p:nvPr/>
        </p:nvSpPr>
        <p:spPr bwMode="auto">
          <a:xfrm>
            <a:off x="1905000" y="6256343"/>
            <a:ext cx="5257800" cy="52322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a:solidFill>
                  <a:schemeClr val="bg1"/>
                </a:solidFill>
                <a:latin typeface="Abadi MT Condensed Extra Bold" charset="0"/>
                <a:ea typeface="Abadi MT Condensed Extra Bold" charset="0"/>
                <a:cs typeface="Abadi MT Condensed Extra Bold" charset="0"/>
              </a:rPr>
              <a:t>   </a:t>
            </a:r>
            <a:r>
              <a:rPr lang="en-US" altLang="en-US" u="none" dirty="0">
                <a:solidFill>
                  <a:schemeClr val="bg1"/>
                </a:solidFill>
                <a:latin typeface="Abadi MT Condensed Extra Bold" charset="0"/>
                <a:ea typeface="Abadi MT Condensed Extra Bold" charset="0"/>
                <a:cs typeface="Abadi MT Condensed Extra Bold" charset="0"/>
              </a:rPr>
              <a:t>Must not act without direction</a:t>
            </a:r>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6687805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6856F1AA-5078-C745-8702-60D3438748F2}" type="slidenum">
              <a:rPr lang="en-US" altLang="en-US" sz="1400" b="0"/>
              <a:pPr>
                <a:spcBef>
                  <a:spcPct val="0"/>
                </a:spcBef>
                <a:buSzTx/>
                <a:buFontTx/>
                <a:buNone/>
              </a:pPr>
              <a:t>6</a:t>
            </a:fld>
            <a:endParaRPr lang="en-US" altLang="en-US" sz="1400" b="0"/>
          </a:p>
        </p:txBody>
      </p:sp>
      <p:graphicFrame>
        <p:nvGraphicFramePr>
          <p:cNvPr id="6" name="Table 5"/>
          <p:cNvGraphicFramePr>
            <a:graphicFrameLocks noGrp="1"/>
          </p:cNvGraphicFramePr>
          <p:nvPr/>
        </p:nvGraphicFramePr>
        <p:xfrm>
          <a:off x="0" y="0"/>
          <a:ext cx="9144000" cy="457200"/>
        </p:xfrm>
        <a:graphic>
          <a:graphicData uri="http://schemas.openxmlformats.org/drawingml/2006/table">
            <a:tbl>
              <a:tblPr firstCol="1"/>
              <a:tblGrid>
                <a:gridCol w="9144000"/>
              </a:tblGrid>
              <a:tr h="457200">
                <a:tc>
                  <a:txBody>
                    <a:bodyPr/>
                    <a:lstStyle/>
                    <a:p>
                      <a:r>
                        <a:rPr lang="en-US" sz="2400" b="1" dirty="0" smtClean="0"/>
                        <a:t>             </a:t>
                      </a:r>
                      <a:r>
                        <a:rPr lang="en-US" sz="1800" b="1" dirty="0" smtClean="0"/>
                        <a:t>Lawful                                                                               Unlawful   </a:t>
                      </a:r>
                      <a:endParaRPr lang="en-US" sz="1800"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26981061"/>
              </p:ext>
            </p:extLst>
          </p:nvPr>
        </p:nvGraphicFramePr>
        <p:xfrm>
          <a:off x="0" y="457200"/>
          <a:ext cx="3124200" cy="6400800"/>
        </p:xfrm>
        <a:graphic>
          <a:graphicData uri="http://schemas.openxmlformats.org/drawingml/2006/table">
            <a:tbl>
              <a:tblPr/>
              <a:tblGrid>
                <a:gridCol w="3124200"/>
              </a:tblGrid>
              <a:tr h="6400800">
                <a:tc>
                  <a:txBody>
                    <a:bodyPr/>
                    <a:lstStyle>
                      <a:lvl1pPr eaLnBrk="0" hangingPunct="0">
                        <a:spcBef>
                          <a:spcPct val="20000"/>
                        </a:spcBef>
                        <a:buSzPct val="90000"/>
                        <a:buFont typeface="Wingdings" charset="2"/>
                        <a:defRPr sz="2400" b="1">
                          <a:solidFill>
                            <a:srgbClr val="5C4004"/>
                          </a:solidFill>
                          <a:latin typeface="Arial" charset="0"/>
                        </a:defRPr>
                      </a:lvl1pPr>
                      <a:lvl2pPr marL="742950" indent="-285750" eaLnBrk="0" hangingPunct="0">
                        <a:spcBef>
                          <a:spcPct val="20000"/>
                        </a:spcBef>
                        <a:buFont typeface="Wingdings" charset="2"/>
                        <a:defRPr sz="2000" b="1">
                          <a:solidFill>
                            <a:srgbClr val="5C4004"/>
                          </a:solidFill>
                          <a:latin typeface="Arial" charset="0"/>
                        </a:defRPr>
                      </a:lvl2pPr>
                      <a:lvl3pPr marL="1143000" indent="-228600" eaLnBrk="0" hangingPunct="0">
                        <a:spcBef>
                          <a:spcPct val="20000"/>
                        </a:spcBef>
                        <a:buFont typeface="Wingdings" charset="2"/>
                        <a:defRPr sz="2000" b="1">
                          <a:solidFill>
                            <a:srgbClr val="5C4004"/>
                          </a:solidFill>
                          <a:latin typeface="Arial" charset="0"/>
                        </a:defRPr>
                      </a:lvl3pPr>
                      <a:lvl4pPr marL="1600200" indent="-228600" eaLnBrk="0" hangingPunct="0">
                        <a:spcBef>
                          <a:spcPct val="20000"/>
                        </a:spcBef>
                        <a:buFont typeface="Wingdings" charset="2"/>
                        <a:defRPr sz="2000" b="1">
                          <a:solidFill>
                            <a:srgbClr val="5C4004"/>
                          </a:solidFill>
                          <a:latin typeface="Arial" charset="0"/>
                        </a:defRPr>
                      </a:lvl4pPr>
                      <a:lvl5pPr marL="2057400" indent="-228600" eaLnBrk="0" hangingPunct="0">
                        <a:spcBef>
                          <a:spcPct val="20000"/>
                        </a:spcBef>
                        <a:buFont typeface="Wingdings" charset="2"/>
                        <a:defRPr sz="2000" b="1">
                          <a:solidFill>
                            <a:srgbClr val="5C4004"/>
                          </a:solidFill>
                          <a:latin typeface="Arial" charset="0"/>
                        </a:defRPr>
                      </a:lvl5pPr>
                      <a:lvl6pPr marL="2514600" indent="-228600" eaLnBrk="0" fontAlgn="base" hangingPunct="0">
                        <a:spcBef>
                          <a:spcPct val="20000"/>
                        </a:spcBef>
                        <a:spcAft>
                          <a:spcPct val="0"/>
                        </a:spcAft>
                        <a:buFont typeface="Wingdings" charset="2"/>
                        <a:defRPr sz="2000" b="1">
                          <a:solidFill>
                            <a:srgbClr val="5C4004"/>
                          </a:solidFill>
                          <a:latin typeface="Arial" charset="0"/>
                        </a:defRPr>
                      </a:lvl6pPr>
                      <a:lvl7pPr marL="2971800" indent="-228600" eaLnBrk="0" fontAlgn="base" hangingPunct="0">
                        <a:spcBef>
                          <a:spcPct val="20000"/>
                        </a:spcBef>
                        <a:spcAft>
                          <a:spcPct val="0"/>
                        </a:spcAft>
                        <a:buFont typeface="Wingdings" charset="2"/>
                        <a:defRPr sz="2000" b="1">
                          <a:solidFill>
                            <a:srgbClr val="5C4004"/>
                          </a:solidFill>
                          <a:latin typeface="Arial" charset="0"/>
                        </a:defRPr>
                      </a:lvl7pPr>
                      <a:lvl8pPr marL="3429000" indent="-228600" eaLnBrk="0" fontAlgn="base" hangingPunct="0">
                        <a:spcBef>
                          <a:spcPct val="20000"/>
                        </a:spcBef>
                        <a:spcAft>
                          <a:spcPct val="0"/>
                        </a:spcAft>
                        <a:buFont typeface="Wingdings" charset="2"/>
                        <a:defRPr sz="2000" b="1">
                          <a:solidFill>
                            <a:srgbClr val="5C4004"/>
                          </a:solidFill>
                          <a:latin typeface="Arial" charset="0"/>
                        </a:defRPr>
                      </a:lvl8pPr>
                      <a:lvl9pPr marL="3886200" indent="-228600" eaLnBrk="0" fontAlgn="base" hangingPunct="0">
                        <a:spcBef>
                          <a:spcPct val="20000"/>
                        </a:spcBef>
                        <a:spcAft>
                          <a:spcPct val="0"/>
                        </a:spcAft>
                        <a:buFont typeface="Wingdings" charset="2"/>
                        <a:defRPr sz="2000" b="1">
                          <a:solidFill>
                            <a:srgbClr val="5C4004"/>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a:t>
                      </a:r>
                      <a:r>
                        <a:rPr kumimoji="0" lang="en-US" altLang="en-US" sz="1400" b="1" i="0" u="none" strike="noStrike" cap="none" normalizeH="0" baseline="0" dirty="0" smtClean="0">
                          <a:ln>
                            <a:noFill/>
                          </a:ln>
                          <a:solidFill>
                            <a:schemeClr val="tx1"/>
                          </a:solidFill>
                          <a:effectLst/>
                          <a:latin typeface="Arial Black" charset="0"/>
                        </a:rPr>
                        <a:t>SPECIFIED</a:t>
                      </a:r>
                      <a:br>
                        <a:rPr kumimoji="0" lang="en-US" altLang="en-US" sz="1400" b="1" i="0" u="none" strike="noStrike" cap="none" normalizeH="0" baseline="0" dirty="0" smtClean="0">
                          <a:ln>
                            <a:noFill/>
                          </a:ln>
                          <a:solidFill>
                            <a:schemeClr val="tx1"/>
                          </a:solidFill>
                          <a:effectLst/>
                          <a:latin typeface="Arial Black" charset="0"/>
                        </a:rPr>
                      </a:br>
                      <a:endParaRPr kumimoji="0" lang="en-US" altLang="en-US" sz="1400" b="1" i="0" u="none" strike="noStrike" cap="none" normalizeH="0" baseline="0" dirty="0">
                        <a:ln>
                          <a:noFill/>
                        </a:ln>
                        <a:solidFill>
                          <a:schemeClr val="tx1"/>
                        </a:solidFill>
                        <a:effectLst/>
                        <a:latin typeface="Arial Black" charset="0"/>
                      </a:endParaRP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mn-lt"/>
                          <a:ea typeface="Abadi MT Condensed Extra Bold" charset="0"/>
                          <a:cs typeface="Abadi MT Condensed Extra Bold" charset="0"/>
                        </a:rPr>
                        <a:t>ASSEMBLE</a:t>
                      </a:r>
                      <a:r>
                        <a:rPr kumimoji="0" lang="en-US" altLang="en-US" sz="1200" b="1" i="0" u="none" strike="noStrike" cap="none" normalizeH="0" baseline="0" dirty="0">
                          <a:ln>
                            <a:noFill/>
                          </a:ln>
                          <a:solidFill>
                            <a:schemeClr val="tx1"/>
                          </a:solidFill>
                          <a:effectLst/>
                          <a:latin typeface="Arial Black" charset="0"/>
                        </a:rPr>
                        <a:t/>
                      </a:r>
                      <a:br>
                        <a:rPr kumimoji="0" lang="en-US" altLang="en-US" sz="1200" b="1" i="0" u="none" strike="noStrike" cap="none" normalizeH="0" baseline="0" dirty="0">
                          <a:ln>
                            <a:noFill/>
                          </a:ln>
                          <a:solidFill>
                            <a:schemeClr val="tx1"/>
                          </a:solidFill>
                          <a:effectLst/>
                          <a:latin typeface="Arial Black" charset="0"/>
                        </a:rPr>
                      </a:br>
                      <a:endParaRPr kumimoji="0" lang="en-US" altLang="en-US" sz="1200" b="1" i="0" u="none" strike="noStrike" cap="none" normalizeH="0" baseline="0" dirty="0">
                        <a:ln>
                          <a:noFill/>
                        </a:ln>
                        <a:solidFill>
                          <a:schemeClr val="tx1"/>
                        </a:solidFill>
                        <a:effectLst/>
                        <a:latin typeface="Arial Black" charset="0"/>
                      </a:endParaRP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mn-lt"/>
                          <a:ea typeface="Abadi MT Condensed Extra Bold" charset="0"/>
                          <a:cs typeface="Abadi MT Condensed Extra Bold" charset="0"/>
                        </a:rPr>
                        <a:t>BAPTIZE</a:t>
                      </a:r>
                      <a:r>
                        <a:rPr kumimoji="0" lang="en-US" altLang="en-US" sz="1200" b="1" i="0" u="none" strike="noStrike" cap="none" normalizeH="0" baseline="0" dirty="0">
                          <a:ln>
                            <a:noFill/>
                          </a:ln>
                          <a:solidFill>
                            <a:schemeClr val="tx1"/>
                          </a:solidFill>
                          <a:effectLst/>
                          <a:latin typeface="Arial Black" charset="0"/>
                        </a:rPr>
                        <a:t/>
                      </a:r>
                      <a:br>
                        <a:rPr kumimoji="0" lang="en-US" altLang="en-US" sz="1200" b="1" i="0" u="none" strike="noStrike" cap="none" normalizeH="0" baseline="0" dirty="0">
                          <a:ln>
                            <a:noFill/>
                          </a:ln>
                          <a:solidFill>
                            <a:schemeClr val="tx1"/>
                          </a:solidFill>
                          <a:effectLst/>
                          <a:latin typeface="Arial Black" charset="0"/>
                        </a:rPr>
                      </a:br>
                      <a:endParaRPr kumimoji="0" lang="en-US" altLang="en-US" sz="1200" b="1" i="0" u="none" strike="noStrike" cap="none" normalizeH="0" baseline="0" dirty="0">
                        <a:ln>
                          <a:noFill/>
                        </a:ln>
                        <a:solidFill>
                          <a:schemeClr val="tx1"/>
                        </a:solidFill>
                        <a:effectLst/>
                        <a:latin typeface="Arial Black" charset="0"/>
                      </a:endParaRP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charset="0"/>
                          <a:ea typeface="Arial" charset="0"/>
                          <a:cs typeface="Arial" charset="0"/>
                        </a:rPr>
                        <a:t>SING</a:t>
                      </a:r>
                      <a:r>
                        <a:rPr kumimoji="0" lang="en-US" altLang="en-US" sz="1200" b="1" i="0" u="none" strike="noStrike" cap="none" normalizeH="0" baseline="0" dirty="0">
                          <a:ln>
                            <a:noFill/>
                          </a:ln>
                          <a:solidFill>
                            <a:schemeClr val="tx1"/>
                          </a:solidFill>
                          <a:effectLst/>
                          <a:latin typeface="Arial Black" charset="0"/>
                        </a:rPr>
                        <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Psalms, hymns and spiritual songs</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LAY BY IN STORE</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Who? Every one of you?</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When? 1</a:t>
                      </a:r>
                      <a:r>
                        <a:rPr kumimoji="0" lang="en-US" altLang="en-US" sz="1200" b="1" i="0" u="none" strike="noStrike" cap="none" normalizeH="0" baseline="30000" dirty="0">
                          <a:ln>
                            <a:noFill/>
                          </a:ln>
                          <a:solidFill>
                            <a:schemeClr val="tx1"/>
                          </a:solidFill>
                          <a:effectLst/>
                          <a:latin typeface="Arial Black" charset="0"/>
                        </a:rPr>
                        <a:t>st</a:t>
                      </a:r>
                      <a:r>
                        <a:rPr kumimoji="0" lang="en-US" altLang="en-US" sz="1200" b="1" i="0" u="none" strike="noStrike" cap="none" normalizeH="0" baseline="0" dirty="0">
                          <a:ln>
                            <a:noFill/>
                          </a:ln>
                          <a:solidFill>
                            <a:schemeClr val="tx1"/>
                          </a:solidFill>
                          <a:effectLst/>
                          <a:latin typeface="Arial Black" charset="0"/>
                        </a:rPr>
                        <a:t> day of week</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How? As God prospers</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PREACHING</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What? Gospel</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Who? Disciples</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Organization? Church</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DRINK THIS CUP</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What? Cup</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When? </a:t>
                      </a:r>
                      <a:r>
                        <a:rPr kumimoji="0" lang="en-US" altLang="en-US" sz="1200" b="1" i="0" u="none" strike="noStrike" cap="none" normalizeH="0" baseline="0" dirty="0" err="1">
                          <a:ln>
                            <a:noFill/>
                          </a:ln>
                          <a:solidFill>
                            <a:schemeClr val="tx1"/>
                          </a:solidFill>
                          <a:effectLst/>
                          <a:latin typeface="Arial Black" charset="0"/>
                        </a:rPr>
                        <a:t>Ist</a:t>
                      </a:r>
                      <a:r>
                        <a:rPr kumimoji="0" lang="en-US" altLang="en-US" sz="1200" b="1" i="0" u="none" strike="noStrike" cap="none" normalizeH="0" baseline="0" dirty="0">
                          <a:ln>
                            <a:noFill/>
                          </a:ln>
                          <a:solidFill>
                            <a:schemeClr val="tx1"/>
                          </a:solidFill>
                          <a:effectLst/>
                          <a:latin typeface="Arial Black" charset="0"/>
                        </a:rPr>
                        <a:t> day of week</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Where? Kingdom</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Who? Every Disciple</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RELIEVE NEEDY</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When? </a:t>
                      </a:r>
                      <a:r>
                        <a:rPr kumimoji="0" lang="en-US" altLang="en-US" sz="1200" b="1" i="0" u="none" strike="noStrike" cap="none" normalizeH="0" baseline="0" dirty="0" err="1">
                          <a:ln>
                            <a:noFill/>
                          </a:ln>
                          <a:solidFill>
                            <a:schemeClr val="tx1"/>
                          </a:solidFill>
                          <a:effectLst/>
                          <a:latin typeface="Arial Black" charset="0"/>
                        </a:rPr>
                        <a:t>labour</a:t>
                      </a:r>
                      <a:r>
                        <a:rPr kumimoji="0" lang="en-US" altLang="en-US" sz="1200" b="1" i="0" u="none" strike="noStrike" cap="none" normalizeH="0" baseline="0" dirty="0">
                          <a:ln>
                            <a:noFill/>
                          </a:ln>
                          <a:solidFill>
                            <a:schemeClr val="tx1"/>
                          </a:solidFill>
                          <a:effectLst/>
                          <a:latin typeface="Arial Black" charset="0"/>
                        </a:rPr>
                        <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Who? Needy Saints</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TEACH</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Who? The taught</a:t>
                      </a: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SUPPORT PREACHER</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What support</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When? </a:t>
                      </a:r>
                      <a:r>
                        <a:rPr kumimoji="0" lang="en-US" altLang="en-US" sz="1200" b="1" i="0" u="none" strike="noStrike" cap="none" normalizeH="0" baseline="0" dirty="0" err="1">
                          <a:ln>
                            <a:noFill/>
                          </a:ln>
                          <a:solidFill>
                            <a:schemeClr val="tx1"/>
                          </a:solidFill>
                          <a:effectLst/>
                          <a:latin typeface="Arial Black" charset="0"/>
                        </a:rPr>
                        <a:t>Labour</a:t>
                      </a:r>
                      <a:endParaRPr kumimoji="0" lang="en-US" altLang="en-US" sz="1200" b="1" i="0" u="none" strike="noStrike" cap="none" normalizeH="0" baseline="0" dirty="0">
                        <a:ln>
                          <a:noFill/>
                        </a:ln>
                        <a:solidFill>
                          <a:schemeClr val="tx1"/>
                        </a:solidFill>
                        <a:effectLst/>
                        <a:latin typeface="Arial Black" charset="0"/>
                      </a:endParaRPr>
                    </a:p>
                    <a:p>
                      <a:pPr marL="0" marR="0" lvl="0" indent="0" algn="l" defTabSz="914400" rtl="0" eaLnBrk="1" fontAlgn="base" latinLnBrk="0" hangingPunct="1">
                        <a:lnSpc>
                          <a:spcPct val="100000"/>
                        </a:lnSpc>
                        <a:spcBef>
                          <a:spcPct val="0"/>
                        </a:spcBef>
                        <a:spcAft>
                          <a:spcPct val="0"/>
                        </a:spcAft>
                        <a:buClrTx/>
                        <a:buSzTx/>
                        <a:buFont typeface="Bergell LET" charset="0"/>
                        <a:buAutoNum type="arabicPeriod"/>
                        <a:tabLst/>
                      </a:pPr>
                      <a:r>
                        <a:rPr kumimoji="0" lang="en-US" altLang="en-US" sz="1200" b="1" i="0" u="none" strike="noStrike" cap="none" normalizeH="0" baseline="0" dirty="0">
                          <a:ln>
                            <a:noFill/>
                          </a:ln>
                          <a:solidFill>
                            <a:schemeClr val="tx1"/>
                          </a:solidFill>
                          <a:effectLst/>
                          <a:latin typeface="Arial Black" charset="0"/>
                        </a:rPr>
                        <a:t>JURISDICTION  OF ELDERS</a:t>
                      </a:r>
                      <a:br>
                        <a:rPr kumimoji="0" lang="en-US" altLang="en-US" sz="1200" b="1" i="0" u="none" strike="noStrike" cap="none" normalizeH="0" baseline="0" dirty="0">
                          <a:ln>
                            <a:noFill/>
                          </a:ln>
                          <a:solidFill>
                            <a:schemeClr val="tx1"/>
                          </a:solidFill>
                          <a:effectLst/>
                          <a:latin typeface="Arial Black" charset="0"/>
                        </a:rPr>
                      </a:br>
                      <a:r>
                        <a:rPr kumimoji="0" lang="en-US" altLang="en-US" sz="1200" b="1" i="0" u="none" strike="noStrike" cap="none" normalizeH="0" baseline="0" dirty="0">
                          <a:ln>
                            <a:noFill/>
                          </a:ln>
                          <a:solidFill>
                            <a:schemeClr val="tx1"/>
                          </a:solidFill>
                          <a:effectLst/>
                          <a:latin typeface="Arial Black" charset="0"/>
                        </a:rPr>
                        <a:t>Where? Local church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9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73503284"/>
              </p:ext>
            </p:extLst>
          </p:nvPr>
        </p:nvGraphicFramePr>
        <p:xfrm>
          <a:off x="3048000" y="457200"/>
          <a:ext cx="3048000" cy="6400800"/>
        </p:xfrm>
        <a:graphic>
          <a:graphicData uri="http://schemas.openxmlformats.org/drawingml/2006/table">
            <a:tbl>
              <a:tblPr/>
              <a:tblGrid>
                <a:gridCol w="3048000"/>
              </a:tblGrid>
              <a:tr h="6400800">
                <a:tc>
                  <a:txBody>
                    <a:bodyPr/>
                    <a:lstStyle>
                      <a:lvl1pPr eaLnBrk="0" hangingPunct="0">
                        <a:spcBef>
                          <a:spcPct val="20000"/>
                        </a:spcBef>
                        <a:buSzPct val="90000"/>
                        <a:buFont typeface="Wingdings" charset="2"/>
                        <a:defRPr sz="2400" b="1">
                          <a:solidFill>
                            <a:srgbClr val="5C4004"/>
                          </a:solidFill>
                          <a:latin typeface="Arial" charset="0"/>
                        </a:defRPr>
                      </a:lvl1pPr>
                      <a:lvl2pPr marL="742950" indent="-285750" eaLnBrk="0" hangingPunct="0">
                        <a:spcBef>
                          <a:spcPct val="20000"/>
                        </a:spcBef>
                        <a:buFont typeface="Wingdings" charset="2"/>
                        <a:defRPr sz="2000" b="1">
                          <a:solidFill>
                            <a:srgbClr val="5C4004"/>
                          </a:solidFill>
                          <a:latin typeface="Arial" charset="0"/>
                        </a:defRPr>
                      </a:lvl2pPr>
                      <a:lvl3pPr marL="1143000" indent="-228600" eaLnBrk="0" hangingPunct="0">
                        <a:spcBef>
                          <a:spcPct val="20000"/>
                        </a:spcBef>
                        <a:buFont typeface="Wingdings" charset="2"/>
                        <a:defRPr sz="2000" b="1">
                          <a:solidFill>
                            <a:srgbClr val="5C4004"/>
                          </a:solidFill>
                          <a:latin typeface="Arial" charset="0"/>
                        </a:defRPr>
                      </a:lvl3pPr>
                      <a:lvl4pPr marL="1600200" indent="-228600" eaLnBrk="0" hangingPunct="0">
                        <a:spcBef>
                          <a:spcPct val="20000"/>
                        </a:spcBef>
                        <a:buFont typeface="Wingdings" charset="2"/>
                        <a:defRPr sz="2000" b="1">
                          <a:solidFill>
                            <a:srgbClr val="5C4004"/>
                          </a:solidFill>
                          <a:latin typeface="Arial" charset="0"/>
                        </a:defRPr>
                      </a:lvl4pPr>
                      <a:lvl5pPr marL="2057400" indent="-228600" eaLnBrk="0" hangingPunct="0">
                        <a:spcBef>
                          <a:spcPct val="20000"/>
                        </a:spcBef>
                        <a:buFont typeface="Wingdings" charset="2"/>
                        <a:defRPr sz="2000" b="1">
                          <a:solidFill>
                            <a:srgbClr val="5C4004"/>
                          </a:solidFill>
                          <a:latin typeface="Arial" charset="0"/>
                        </a:defRPr>
                      </a:lvl5pPr>
                      <a:lvl6pPr marL="2514600" indent="-228600" eaLnBrk="0" fontAlgn="base" hangingPunct="0">
                        <a:spcBef>
                          <a:spcPct val="20000"/>
                        </a:spcBef>
                        <a:spcAft>
                          <a:spcPct val="0"/>
                        </a:spcAft>
                        <a:buFont typeface="Wingdings" charset="2"/>
                        <a:defRPr sz="2000" b="1">
                          <a:solidFill>
                            <a:srgbClr val="5C4004"/>
                          </a:solidFill>
                          <a:latin typeface="Arial" charset="0"/>
                        </a:defRPr>
                      </a:lvl6pPr>
                      <a:lvl7pPr marL="2971800" indent="-228600" eaLnBrk="0" fontAlgn="base" hangingPunct="0">
                        <a:spcBef>
                          <a:spcPct val="20000"/>
                        </a:spcBef>
                        <a:spcAft>
                          <a:spcPct val="0"/>
                        </a:spcAft>
                        <a:buFont typeface="Wingdings" charset="2"/>
                        <a:defRPr sz="2000" b="1">
                          <a:solidFill>
                            <a:srgbClr val="5C4004"/>
                          </a:solidFill>
                          <a:latin typeface="Arial" charset="0"/>
                        </a:defRPr>
                      </a:lvl7pPr>
                      <a:lvl8pPr marL="3429000" indent="-228600" eaLnBrk="0" fontAlgn="base" hangingPunct="0">
                        <a:spcBef>
                          <a:spcPct val="20000"/>
                        </a:spcBef>
                        <a:spcAft>
                          <a:spcPct val="0"/>
                        </a:spcAft>
                        <a:buFont typeface="Wingdings" charset="2"/>
                        <a:defRPr sz="2000" b="1">
                          <a:solidFill>
                            <a:srgbClr val="5C4004"/>
                          </a:solidFill>
                          <a:latin typeface="Arial" charset="0"/>
                        </a:defRPr>
                      </a:lvl8pPr>
                      <a:lvl9pPr marL="3886200" indent="-228600" eaLnBrk="0" fontAlgn="base" hangingPunct="0">
                        <a:spcBef>
                          <a:spcPct val="20000"/>
                        </a:spcBef>
                        <a:spcAft>
                          <a:spcPct val="0"/>
                        </a:spcAft>
                        <a:buFont typeface="Wingdings" charset="2"/>
                        <a:defRPr sz="2000" b="1">
                          <a:solidFill>
                            <a:srgbClr val="5C4004"/>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Black" charset="0"/>
                        </a:rPr>
                        <a:t>       EXPEDIENT</a:t>
                      </a:r>
                      <a:br>
                        <a:rPr kumimoji="0" lang="en-US" altLang="en-US" sz="14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Place – rent, own,  buy, build, sit,  stand, heat,  cool,  light</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Where? </a:t>
                      </a:r>
                      <a:r>
                        <a:rPr kumimoji="0" lang="en-US" altLang="en-US" sz="1200" b="0" i="0" u="none" strike="noStrike" cap="none" normalizeH="0" baseline="0" dirty="0" smtClean="0">
                          <a:ln>
                            <a:noFill/>
                          </a:ln>
                          <a:solidFill>
                            <a:schemeClr val="tx1"/>
                          </a:solidFill>
                          <a:effectLst/>
                          <a:latin typeface="Arial Black" charset="0"/>
                        </a:rPr>
                        <a:t>Baptistery? </a:t>
                      </a:r>
                      <a:r>
                        <a:rPr kumimoji="0" lang="en-US" altLang="en-US" sz="1200" b="0" i="0" u="none" strike="noStrike" cap="none" normalizeH="0" baseline="0" dirty="0">
                          <a:ln>
                            <a:noFill/>
                          </a:ln>
                          <a:solidFill>
                            <a:schemeClr val="tx1"/>
                          </a:solidFill>
                          <a:effectLst/>
                          <a:latin typeface="Arial Black" charset="0"/>
                        </a:rPr>
                        <a:t>Fresh? Salt Water</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Books, Number, notes, harmony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Cash? Check? In basket or hat? AM or PM?</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What? How? Where?</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Anytime</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Pulpit, radio, TV, tract?</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Private or public?</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Fermented or unfermented?</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Morning or evening?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Black" charset="0"/>
                        </a:rPr>
                        <a:t>How served?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Black" charset="0"/>
                        </a:rPr>
                        <a:t>One container or many?</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Money, food, clothing, provide facilities</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Arrangements: Time, place, size of group, young or old?</a:t>
                      </a:r>
                      <a:br>
                        <a:rPr kumimoji="0" lang="en-US" altLang="en-US" sz="1200" b="0" i="0" u="none" strike="noStrike" cap="none" normalizeH="0" baseline="0" dirty="0">
                          <a:ln>
                            <a:noFill/>
                          </a:ln>
                          <a:solidFill>
                            <a:schemeClr val="tx1"/>
                          </a:solidFill>
                          <a:effectLst/>
                          <a:latin typeface="Arial Black" charset="0"/>
                        </a:rPr>
                      </a:br>
                      <a:endParaRPr kumimoji="0" lang="en-US" altLang="en-US" sz="1200" b="0" i="0" u="none" strike="noStrike" cap="none" normalizeH="0" baseline="0" dirty="0">
                        <a:ln>
                          <a:noFill/>
                        </a:ln>
                        <a:solidFill>
                          <a:schemeClr val="tx1"/>
                        </a:solidFill>
                        <a:effectLst/>
                        <a:latin typeface="Arial Black"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Black" charset="0"/>
                        </a:rPr>
                        <a:t>How it is given? Money, house, food, utilities, frequency?</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How they oversee: the number, assignments</a:t>
                      </a:r>
                      <a:br>
                        <a:rPr kumimoji="0" lang="en-US" altLang="en-US" sz="1200" b="0" i="0" u="none" strike="noStrike" cap="none" normalizeH="0" baseline="0" dirty="0">
                          <a:ln>
                            <a:noFill/>
                          </a:ln>
                          <a:solidFill>
                            <a:schemeClr val="tx1"/>
                          </a:solidFill>
                          <a:effectLst/>
                          <a:latin typeface="Arial Black" charset="0"/>
                        </a:rPr>
                      </a:br>
                      <a:r>
                        <a:rPr kumimoji="0" lang="en-US" altLang="en-US" sz="1200" b="0" i="0" u="none" strike="noStrike" cap="none" normalizeH="0" baseline="0" dirty="0">
                          <a:ln>
                            <a:noFill/>
                          </a:ln>
                          <a:solidFill>
                            <a:schemeClr val="tx1"/>
                          </a:solidFill>
                          <a:effectLst/>
                          <a:latin typeface="Arial Black" charset="0"/>
                        </a:rPr>
                        <a:t/>
                      </a:r>
                      <a:br>
                        <a:rPr kumimoji="0" lang="en-US" altLang="en-US" sz="1200" b="0" i="0" u="none" strike="noStrike" cap="none" normalizeH="0" baseline="0" dirty="0">
                          <a:ln>
                            <a:noFill/>
                          </a:ln>
                          <a:solidFill>
                            <a:schemeClr val="tx1"/>
                          </a:solidFill>
                          <a:effectLst/>
                          <a:latin typeface="Arial Black" charset="0"/>
                        </a:rPr>
                      </a:br>
                      <a:endParaRPr kumimoji="0" lang="en-US" altLang="en-US" sz="1200" b="0" i="0" u="none" strike="noStrike" cap="none" normalizeH="0" baseline="0" dirty="0">
                        <a:ln>
                          <a:noFill/>
                        </a:ln>
                        <a:solidFill>
                          <a:schemeClr val="tx1"/>
                        </a:solidFill>
                        <a:effectLst/>
                        <a:latin typeface="Arial Black"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9" name="Table 8"/>
          <p:cNvGraphicFramePr>
            <a:graphicFrameLocks noGrp="1"/>
          </p:cNvGraphicFramePr>
          <p:nvPr/>
        </p:nvGraphicFramePr>
        <p:xfrm>
          <a:off x="6019800" y="457200"/>
          <a:ext cx="3124200" cy="6400800"/>
        </p:xfrm>
        <a:graphic>
          <a:graphicData uri="http://schemas.openxmlformats.org/drawingml/2006/table">
            <a:tbl>
              <a:tblPr/>
              <a:tblGrid>
                <a:gridCol w="3124200"/>
              </a:tblGrid>
              <a:tr h="6400800">
                <a:tc>
                  <a:txBody>
                    <a:bodyPr/>
                    <a:lstStyle>
                      <a:lvl1pPr eaLnBrk="0" hangingPunct="0">
                        <a:spcBef>
                          <a:spcPct val="20000"/>
                        </a:spcBef>
                        <a:buSzPct val="90000"/>
                        <a:buFont typeface="Wingdings" charset="2"/>
                        <a:defRPr sz="2400" b="1">
                          <a:solidFill>
                            <a:srgbClr val="5C4004"/>
                          </a:solidFill>
                          <a:latin typeface="Arial" charset="0"/>
                        </a:defRPr>
                      </a:lvl1pPr>
                      <a:lvl2pPr marL="742950" indent="-285750" eaLnBrk="0" hangingPunct="0">
                        <a:spcBef>
                          <a:spcPct val="20000"/>
                        </a:spcBef>
                        <a:buFont typeface="Wingdings" charset="2"/>
                        <a:defRPr sz="2000" b="1">
                          <a:solidFill>
                            <a:srgbClr val="5C4004"/>
                          </a:solidFill>
                          <a:latin typeface="Arial" charset="0"/>
                        </a:defRPr>
                      </a:lvl2pPr>
                      <a:lvl3pPr marL="1143000" indent="-228600" eaLnBrk="0" hangingPunct="0">
                        <a:spcBef>
                          <a:spcPct val="20000"/>
                        </a:spcBef>
                        <a:buFont typeface="Wingdings" charset="2"/>
                        <a:defRPr sz="2000" b="1">
                          <a:solidFill>
                            <a:srgbClr val="5C4004"/>
                          </a:solidFill>
                          <a:latin typeface="Arial" charset="0"/>
                        </a:defRPr>
                      </a:lvl3pPr>
                      <a:lvl4pPr marL="1600200" indent="-228600" eaLnBrk="0" hangingPunct="0">
                        <a:spcBef>
                          <a:spcPct val="20000"/>
                        </a:spcBef>
                        <a:buFont typeface="Wingdings" charset="2"/>
                        <a:defRPr sz="2000" b="1">
                          <a:solidFill>
                            <a:srgbClr val="5C4004"/>
                          </a:solidFill>
                          <a:latin typeface="Arial" charset="0"/>
                        </a:defRPr>
                      </a:lvl4pPr>
                      <a:lvl5pPr marL="2057400" indent="-228600" eaLnBrk="0" hangingPunct="0">
                        <a:spcBef>
                          <a:spcPct val="20000"/>
                        </a:spcBef>
                        <a:buFont typeface="Wingdings" charset="2"/>
                        <a:defRPr sz="2000" b="1">
                          <a:solidFill>
                            <a:srgbClr val="5C4004"/>
                          </a:solidFill>
                          <a:latin typeface="Arial" charset="0"/>
                        </a:defRPr>
                      </a:lvl5pPr>
                      <a:lvl6pPr marL="2514600" indent="-228600" eaLnBrk="0" fontAlgn="base" hangingPunct="0">
                        <a:spcBef>
                          <a:spcPct val="20000"/>
                        </a:spcBef>
                        <a:spcAft>
                          <a:spcPct val="0"/>
                        </a:spcAft>
                        <a:buFont typeface="Wingdings" charset="2"/>
                        <a:defRPr sz="2000" b="1">
                          <a:solidFill>
                            <a:srgbClr val="5C4004"/>
                          </a:solidFill>
                          <a:latin typeface="Arial" charset="0"/>
                        </a:defRPr>
                      </a:lvl6pPr>
                      <a:lvl7pPr marL="2971800" indent="-228600" eaLnBrk="0" fontAlgn="base" hangingPunct="0">
                        <a:spcBef>
                          <a:spcPct val="20000"/>
                        </a:spcBef>
                        <a:spcAft>
                          <a:spcPct val="0"/>
                        </a:spcAft>
                        <a:buFont typeface="Wingdings" charset="2"/>
                        <a:defRPr sz="2000" b="1">
                          <a:solidFill>
                            <a:srgbClr val="5C4004"/>
                          </a:solidFill>
                          <a:latin typeface="Arial" charset="0"/>
                        </a:defRPr>
                      </a:lvl7pPr>
                      <a:lvl8pPr marL="3429000" indent="-228600" eaLnBrk="0" fontAlgn="base" hangingPunct="0">
                        <a:spcBef>
                          <a:spcPct val="20000"/>
                        </a:spcBef>
                        <a:spcAft>
                          <a:spcPct val="0"/>
                        </a:spcAft>
                        <a:buFont typeface="Wingdings" charset="2"/>
                        <a:defRPr sz="2000" b="1">
                          <a:solidFill>
                            <a:srgbClr val="5C4004"/>
                          </a:solidFill>
                          <a:latin typeface="Arial" charset="0"/>
                        </a:defRPr>
                      </a:lvl8pPr>
                      <a:lvl9pPr marL="3886200" indent="-228600" eaLnBrk="0" fontAlgn="base" hangingPunct="0">
                        <a:spcBef>
                          <a:spcPct val="20000"/>
                        </a:spcBef>
                        <a:spcAft>
                          <a:spcPct val="0"/>
                        </a:spcAft>
                        <a:buFont typeface="Wingdings" charset="2"/>
                        <a:defRPr sz="2000" b="1">
                          <a:solidFill>
                            <a:srgbClr val="5C4004"/>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r>
                        <a:rPr kumimoji="0" lang="en-US" altLang="en-US" sz="1200" b="1" i="0" u="none" strike="noStrike" cap="none" normalizeH="0" baseline="0">
                          <a:ln>
                            <a:noFill/>
                          </a:ln>
                          <a:solidFill>
                            <a:schemeClr val="tx1"/>
                          </a:solidFill>
                          <a:effectLst/>
                          <a:latin typeface="Arial Black" charset="0"/>
                        </a:rPr>
                        <a:t>NO AUTHORITY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Sprinkling, pouring, babies or unbelievers,</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Instruments of music, choirs</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Raffling, pancake breakfasts, business enterprises, etc.</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Another doctrine, missionary society, colleges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Coffee, tea, coke</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Thursday night</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Once a year</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Outside the kingdom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Black" charset="0"/>
                        </a:rPr>
                        <a:t>For “priest” only</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Benevolent Society, orphan home, Old folks home</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Another gospel, another organization</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To refuse to support</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Beg public donations</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One elder, Assume  oversight of</a:t>
                      </a:r>
                      <a:br>
                        <a:rPr kumimoji="0" lang="en-US" altLang="en-US" sz="1200" b="1" i="0" u="none" strike="noStrike" cap="none" normalizeH="0" baseline="0">
                          <a:ln>
                            <a:noFill/>
                          </a:ln>
                          <a:solidFill>
                            <a:schemeClr val="tx1"/>
                          </a:solidFill>
                          <a:effectLst/>
                          <a:latin typeface="Arial Black" charset="0"/>
                        </a:rPr>
                      </a:br>
                      <a:r>
                        <a:rPr kumimoji="0" lang="en-US" altLang="en-US" sz="1200" b="1" i="0" u="none" strike="noStrike" cap="none" normalizeH="0" baseline="0">
                          <a:ln>
                            <a:noFill/>
                          </a:ln>
                          <a:solidFill>
                            <a:schemeClr val="tx1"/>
                          </a:solidFill>
                          <a:effectLst/>
                          <a:latin typeface="Arial Black" charset="0"/>
                        </a:rPr>
                        <a:t>Members, monies, work of another church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89"/>
                    </a:solidFill>
                  </a:tcPr>
                </a:tc>
              </a:tr>
            </a:tbl>
          </a:graphicData>
        </a:graphic>
      </p:graphicFrame>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4679635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3" name="Title 1"/>
          <p:cNvSpPr>
            <a:spLocks noGrp="1"/>
          </p:cNvSpPr>
          <p:nvPr>
            <p:ph type="title"/>
          </p:nvPr>
        </p:nvSpPr>
        <p:spPr/>
        <p:txBody>
          <a:bodyPr/>
          <a:lstStyle/>
          <a:p>
            <a:r>
              <a:rPr lang="en-US" altLang="en-US" sz="3200" b="1" dirty="0">
                <a:latin typeface="Arial" charset="0"/>
                <a:ea typeface="Arial" charset="0"/>
                <a:cs typeface="Arial" charset="0"/>
              </a:rPr>
              <a:t>Conclusion</a:t>
            </a:r>
          </a:p>
        </p:txBody>
      </p:sp>
      <p:sp>
        <p:nvSpPr>
          <p:cNvPr id="315394" name="Content Placeholder 2"/>
          <p:cNvSpPr>
            <a:spLocks noGrp="1"/>
          </p:cNvSpPr>
          <p:nvPr>
            <p:ph idx="1"/>
          </p:nvPr>
        </p:nvSpPr>
        <p:spPr>
          <a:xfrm>
            <a:off x="304800" y="1219200"/>
            <a:ext cx="8382000" cy="4906963"/>
          </a:xfrm>
        </p:spPr>
        <p:txBody>
          <a:bodyPr/>
          <a:lstStyle/>
          <a:p>
            <a:pPr>
              <a:buFont typeface="Arial" charset="0"/>
              <a:buChar char="•"/>
            </a:pPr>
            <a:r>
              <a:rPr lang="en-US" altLang="en-US" dirty="0"/>
              <a:t>The Lord has restricted what the church is to teach and its organization, but has not restricted the time, place, persons to be taught, or arrangements for them </a:t>
            </a:r>
            <a:br>
              <a:rPr lang="en-US" altLang="en-US" dirty="0"/>
            </a:br>
            <a:endParaRPr lang="en-US" altLang="en-US" dirty="0"/>
          </a:p>
          <a:p>
            <a:pPr>
              <a:buFont typeface="Arial" charset="0"/>
              <a:buChar char="•"/>
            </a:pPr>
            <a:r>
              <a:rPr lang="en-US" altLang="en-US" dirty="0"/>
              <a:t>Let the church do its work of edification, but keep it free from making contributions to secular schools or from getting into the school business.      </a:t>
            </a:r>
          </a:p>
        </p:txBody>
      </p:sp>
      <p:sp>
        <p:nvSpPr>
          <p:cNvPr id="3153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B1A3B4CE-A342-4246-A405-BBD192B75DDB}" type="slidenum">
              <a:rPr lang="en-US" altLang="en-US" sz="1400" b="0"/>
              <a:pPr>
                <a:spcBef>
                  <a:spcPct val="0"/>
                </a:spcBef>
                <a:buSzTx/>
                <a:buFontTx/>
                <a:buNone/>
              </a:pPr>
              <a:t>7</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23910949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Title 4"/>
          <p:cNvSpPr>
            <a:spLocks noGrp="1"/>
          </p:cNvSpPr>
          <p:nvPr>
            <p:ph type="ctrTitle"/>
          </p:nvPr>
        </p:nvSpPr>
        <p:spPr>
          <a:xfrm>
            <a:off x="1219200" y="1524000"/>
            <a:ext cx="7467600" cy="1879600"/>
          </a:xfrm>
        </p:spPr>
        <p:txBody>
          <a:bodyPr/>
          <a:lstStyle/>
          <a:p>
            <a:r>
              <a:rPr lang="en-US" altLang="en-US" sz="3600" b="1" dirty="0">
                <a:latin typeface="Arial" charset="0"/>
                <a:ea typeface="Arial" charset="0"/>
                <a:cs typeface="Arial" charset="0"/>
              </a:rPr>
              <a:t>Bible Authority and Benevolence</a:t>
            </a:r>
          </a:p>
        </p:txBody>
      </p:sp>
      <p:sp>
        <p:nvSpPr>
          <p:cNvPr id="319490" name="Subtitle 5"/>
          <p:cNvSpPr>
            <a:spLocks noGrp="1"/>
          </p:cNvSpPr>
          <p:nvPr>
            <p:ph type="subTitle" idx="1"/>
          </p:nvPr>
        </p:nvSpPr>
        <p:spPr/>
        <p:txBody>
          <a:bodyPr/>
          <a:lstStyle/>
          <a:p>
            <a:pPr>
              <a:buFont typeface="Wingdings" charset="2"/>
              <a:buNone/>
            </a:pPr>
            <a:endParaRPr lang="en-US" altLang="en-US" dirty="0"/>
          </a:p>
        </p:txBody>
      </p:sp>
      <p:sp>
        <p:nvSpPr>
          <p:cNvPr id="3194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6DCA79E1-F95E-C645-A52A-50B2B6E3FE74}" type="slidenum">
              <a:rPr lang="en-US" altLang="en-US" sz="1400" b="0">
                <a:solidFill>
                  <a:schemeClr val="tx1"/>
                </a:solidFill>
              </a:rPr>
              <a:pPr>
                <a:spcBef>
                  <a:spcPct val="0"/>
                </a:spcBef>
                <a:buSzTx/>
                <a:buFontTx/>
                <a:buNone/>
              </a:pPr>
              <a:t>8</a:t>
            </a:fld>
            <a:endParaRPr lang="en-US" altLang="en-US" sz="1400" b="0">
              <a:solidFill>
                <a:schemeClr val="tx1"/>
              </a:solidFill>
            </a:endParaRPr>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5218447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itle 1"/>
          <p:cNvSpPr>
            <a:spLocks noGrp="1"/>
          </p:cNvSpPr>
          <p:nvPr>
            <p:ph type="title"/>
          </p:nvPr>
        </p:nvSpPr>
        <p:spPr>
          <a:xfrm>
            <a:off x="457200" y="-76200"/>
            <a:ext cx="8229600" cy="1143000"/>
          </a:xfrm>
        </p:spPr>
        <p:txBody>
          <a:bodyPr/>
          <a:lstStyle/>
          <a:p>
            <a:r>
              <a:rPr lang="en-US" altLang="en-US" sz="3200">
                <a:latin typeface="Arial Black" charset="0"/>
              </a:rPr>
              <a:t>Introduction</a:t>
            </a:r>
          </a:p>
        </p:txBody>
      </p:sp>
      <p:sp>
        <p:nvSpPr>
          <p:cNvPr id="321538" name="Content Placeholder 3"/>
          <p:cNvSpPr>
            <a:spLocks noGrp="1"/>
          </p:cNvSpPr>
          <p:nvPr>
            <p:ph idx="1"/>
          </p:nvPr>
        </p:nvSpPr>
        <p:spPr>
          <a:xfrm>
            <a:off x="228600" y="1066800"/>
            <a:ext cx="8458200" cy="5059363"/>
          </a:xfrm>
        </p:spPr>
        <p:txBody>
          <a:bodyPr/>
          <a:lstStyle/>
          <a:p>
            <a:r>
              <a:rPr lang="en-US" altLang="en-US" dirty="0"/>
              <a:t>The benevolent work in which the church is to engage and the organization to which is  to do the work has been the center of much discussion in the church in the 20</a:t>
            </a:r>
            <a:r>
              <a:rPr lang="en-US" altLang="en-US" baseline="30000" dirty="0"/>
              <a:t>th</a:t>
            </a:r>
            <a:r>
              <a:rPr lang="en-US" altLang="en-US" dirty="0"/>
              <a:t> century.  </a:t>
            </a:r>
          </a:p>
          <a:p>
            <a:r>
              <a:rPr lang="en-US" altLang="en-US" dirty="0"/>
              <a:t>We need to pay attention to the pattern of benevolence in the NT and be mighty careful that we do not see some kind of good that can be done that is not in harmony with the scriptures.   </a:t>
            </a:r>
          </a:p>
          <a:p>
            <a:pPr>
              <a:buFont typeface="Wingdings" charset="2"/>
              <a:buNone/>
            </a:pPr>
            <a:endParaRPr lang="en-US" altLang="en-US" dirty="0"/>
          </a:p>
        </p:txBody>
      </p:sp>
      <p:sp>
        <p:nvSpPr>
          <p:cNvPr id="32153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8F212959-8B28-074D-83F0-12EA74B9B9BC}" type="slidenum">
              <a:rPr lang="en-US" altLang="en-US" sz="1400" b="0"/>
              <a:pPr>
                <a:spcBef>
                  <a:spcPct val="0"/>
                </a:spcBef>
                <a:buSzTx/>
                <a:buFontTx/>
                <a:buNone/>
              </a:pPr>
              <a:t>9</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3/24/19 PM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- 6</a:t>
            </a:r>
            <a:endParaRPr lang="es-VE" altLang="en-US"/>
          </a:p>
        </p:txBody>
      </p:sp>
    </p:spTree>
    <p:extLst>
      <p:ext uri="{BB962C8B-B14F-4D97-AF65-F5344CB8AC3E}">
        <p14:creationId xmlns:p14="http://schemas.microsoft.com/office/powerpoint/2010/main" val="10181483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ible environment">
  <a:themeElements>
    <a:clrScheme name="Bible environ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e enviro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altLang="en-US" sz="2000" b="1" i="0" u="sng"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altLang="en-US" sz="2000" b="1" i="0" u="sng" strike="noStrike" cap="none" normalizeH="0" baseline="0">
            <a:ln>
              <a:noFill/>
            </a:ln>
            <a:solidFill>
              <a:schemeClr val="tx1"/>
            </a:solidFill>
            <a:effectLst/>
            <a:latin typeface="Arial" charset="0"/>
          </a:defRPr>
        </a:defPPr>
      </a:lstStyle>
    </a:lnDef>
  </a:objectDefaults>
  <a:extraClrSchemeLst>
    <a:extraClrScheme>
      <a:clrScheme name="Bible environ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e environ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e environ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e environ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e environ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e environ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e environ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e environ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e environ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e environ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e environ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e environ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18256</TotalTime>
  <Words>2703</Words>
  <Application>Microsoft Macintosh PowerPoint</Application>
  <PresentationFormat>On-screen Show (4:3)</PresentationFormat>
  <Paragraphs>414</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 MT Condensed Extra Bold</vt:lpstr>
      <vt:lpstr>Arial Black</vt:lpstr>
      <vt:lpstr>Bergell LET</vt:lpstr>
      <vt:lpstr>Helvetica Neue</vt:lpstr>
      <vt:lpstr>Wingdings</vt:lpstr>
      <vt:lpstr>Arial</vt:lpstr>
      <vt:lpstr>Bible environment</vt:lpstr>
      <vt:lpstr>Ascertaining Bible Authority Part 6</vt:lpstr>
      <vt:lpstr>DOING THINGS THE PRESCRIBED WAY</vt:lpstr>
      <vt:lpstr>WHAT THE CHURCH HAS THE RIGHT TO DO</vt:lpstr>
      <vt:lpstr>PowerPoint Presentation</vt:lpstr>
      <vt:lpstr>Church must be directed</vt:lpstr>
      <vt:lpstr>PowerPoint Presentation</vt:lpstr>
      <vt:lpstr>Conclusion</vt:lpstr>
      <vt:lpstr>Bible Authority and Benevolence</vt:lpstr>
      <vt:lpstr>Introduction</vt:lpstr>
      <vt:lpstr>The church is to engage in benevolent work</vt:lpstr>
      <vt:lpstr>The church is to engage in benevolent work</vt:lpstr>
      <vt:lpstr>Three possibilities for benevolent work in which the church is to engage </vt:lpstr>
      <vt:lpstr>HOW IT WAS DONE</vt:lpstr>
      <vt:lpstr>Three possibilities for benevolent work in which the church is to engage - cont </vt:lpstr>
      <vt:lpstr>HOW IT WAS DONE</vt:lpstr>
      <vt:lpstr>Three possibilities for benevolent work in which the church is to engage - cont </vt:lpstr>
      <vt:lpstr>          THE PRINCIPLE ILLUSTRATED      Many churches send to one --- how?</vt:lpstr>
      <vt:lpstr>HOW IT WAS DONE</vt:lpstr>
      <vt:lpstr>Examples of benevolent work in the NT</vt:lpstr>
      <vt:lpstr>Conclusion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Ascertaining Bible Authority Part 3</dc:title>
  <dc:subject/>
  <dc:creator>Microsoft Office User</dc:creator>
  <cp:keywords/>
  <dc:description/>
  <cp:lastModifiedBy>Microsoft Office User</cp:lastModifiedBy>
  <cp:revision>113</cp:revision>
  <cp:lastPrinted>2019-03-24T12:06:34Z</cp:lastPrinted>
  <dcterms:created xsi:type="dcterms:W3CDTF">2019-03-02T12:52:25Z</dcterms:created>
  <dcterms:modified xsi:type="dcterms:W3CDTF">2019-03-25T12:31:41Z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TC012276841033</vt:lpwstr>
  </property>
</Properties>
</file>