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331" r:id="rId2"/>
    <p:sldId id="337" r:id="rId3"/>
    <p:sldId id="332" r:id="rId4"/>
    <p:sldId id="333" r:id="rId5"/>
    <p:sldId id="336" r:id="rId6"/>
    <p:sldId id="338" r:id="rId7"/>
    <p:sldId id="339" r:id="rId8"/>
    <p:sldId id="340" r:id="rId9"/>
    <p:sldId id="342" r:id="rId10"/>
    <p:sldId id="343" r:id="rId11"/>
    <p:sldId id="344" r:id="rId12"/>
    <p:sldId id="345" r:id="rId13"/>
    <p:sldId id="346" r:id="rId14"/>
    <p:sldId id="352" r:id="rId15"/>
    <p:sldId id="373" r:id="rId16"/>
    <p:sldId id="374" r:id="rId17"/>
    <p:sldId id="375" r:id="rId18"/>
    <p:sldId id="376" r:id="rId19"/>
    <p:sldId id="377" r:id="rId20"/>
    <p:sldId id="378" r:id="rId21"/>
    <p:sldId id="383" r:id="rId22"/>
    <p:sldId id="380" r:id="rId23"/>
  </p:sldIdLst>
  <p:sldSz cx="9144000" cy="6858000" type="screen4x3"/>
  <p:notesSz cx="6858000" cy="9144000"/>
  <p:defaultTextStyle>
    <a:defPPr>
      <a:defRPr lang="en-US"/>
    </a:defPPr>
    <a:lvl1pPr algn="l" rtl="0" eaLnBrk="0" fontAlgn="base" hangingPunct="0">
      <a:spcBef>
        <a:spcPct val="0"/>
      </a:spcBef>
      <a:spcAft>
        <a:spcPct val="0"/>
      </a:spcAft>
      <a:defRPr sz="2000" b="1" u="sng" kern="1200">
        <a:solidFill>
          <a:schemeClr val="tx1"/>
        </a:solidFill>
        <a:latin typeface="Arial" charset="0"/>
        <a:ea typeface="+mn-ea"/>
        <a:cs typeface="+mn-cs"/>
      </a:defRPr>
    </a:lvl1pPr>
    <a:lvl2pPr marL="457200" algn="l" rtl="0" eaLnBrk="0" fontAlgn="base" hangingPunct="0">
      <a:spcBef>
        <a:spcPct val="0"/>
      </a:spcBef>
      <a:spcAft>
        <a:spcPct val="0"/>
      </a:spcAft>
      <a:defRPr sz="2000" b="1" u="sng" kern="1200">
        <a:solidFill>
          <a:schemeClr val="tx1"/>
        </a:solidFill>
        <a:latin typeface="Arial" charset="0"/>
        <a:ea typeface="+mn-ea"/>
        <a:cs typeface="+mn-cs"/>
      </a:defRPr>
    </a:lvl2pPr>
    <a:lvl3pPr marL="914400" algn="l" rtl="0" eaLnBrk="0" fontAlgn="base" hangingPunct="0">
      <a:spcBef>
        <a:spcPct val="0"/>
      </a:spcBef>
      <a:spcAft>
        <a:spcPct val="0"/>
      </a:spcAft>
      <a:defRPr sz="2000" b="1" u="sng" kern="1200">
        <a:solidFill>
          <a:schemeClr val="tx1"/>
        </a:solidFill>
        <a:latin typeface="Arial" charset="0"/>
        <a:ea typeface="+mn-ea"/>
        <a:cs typeface="+mn-cs"/>
      </a:defRPr>
    </a:lvl3pPr>
    <a:lvl4pPr marL="1371600" algn="l" rtl="0" eaLnBrk="0" fontAlgn="base" hangingPunct="0">
      <a:spcBef>
        <a:spcPct val="0"/>
      </a:spcBef>
      <a:spcAft>
        <a:spcPct val="0"/>
      </a:spcAft>
      <a:defRPr sz="2000" b="1" u="sng" kern="1200">
        <a:solidFill>
          <a:schemeClr val="tx1"/>
        </a:solidFill>
        <a:latin typeface="Arial" charset="0"/>
        <a:ea typeface="+mn-ea"/>
        <a:cs typeface="+mn-cs"/>
      </a:defRPr>
    </a:lvl4pPr>
    <a:lvl5pPr marL="1828800" algn="l" rtl="0" eaLnBrk="0" fontAlgn="base" hangingPunct="0">
      <a:spcBef>
        <a:spcPct val="0"/>
      </a:spcBef>
      <a:spcAft>
        <a:spcPct val="0"/>
      </a:spcAft>
      <a:defRPr sz="2000" b="1" u="sng" kern="1200">
        <a:solidFill>
          <a:schemeClr val="tx1"/>
        </a:solidFill>
        <a:latin typeface="Arial" charset="0"/>
        <a:ea typeface="+mn-ea"/>
        <a:cs typeface="+mn-cs"/>
      </a:defRPr>
    </a:lvl5pPr>
    <a:lvl6pPr marL="2286000" algn="l" defTabSz="914400" rtl="0" eaLnBrk="1" latinLnBrk="0" hangingPunct="1">
      <a:defRPr sz="2000" b="1" u="sng" kern="1200">
        <a:solidFill>
          <a:schemeClr val="tx1"/>
        </a:solidFill>
        <a:latin typeface="Arial" charset="0"/>
        <a:ea typeface="+mn-ea"/>
        <a:cs typeface="+mn-cs"/>
      </a:defRPr>
    </a:lvl6pPr>
    <a:lvl7pPr marL="2743200" algn="l" defTabSz="914400" rtl="0" eaLnBrk="1" latinLnBrk="0" hangingPunct="1">
      <a:defRPr sz="2000" b="1" u="sng" kern="1200">
        <a:solidFill>
          <a:schemeClr val="tx1"/>
        </a:solidFill>
        <a:latin typeface="Arial" charset="0"/>
        <a:ea typeface="+mn-ea"/>
        <a:cs typeface="+mn-cs"/>
      </a:defRPr>
    </a:lvl7pPr>
    <a:lvl8pPr marL="3200400" algn="l" defTabSz="914400" rtl="0" eaLnBrk="1" latinLnBrk="0" hangingPunct="1">
      <a:defRPr sz="2000" b="1" u="sng" kern="1200">
        <a:solidFill>
          <a:schemeClr val="tx1"/>
        </a:solidFill>
        <a:latin typeface="Arial" charset="0"/>
        <a:ea typeface="+mn-ea"/>
        <a:cs typeface="+mn-cs"/>
      </a:defRPr>
    </a:lvl8pPr>
    <a:lvl9pPr marL="3657600" algn="l" defTabSz="914400" rtl="0" eaLnBrk="1" latinLnBrk="0" hangingPunct="1">
      <a:defRPr sz="2000" b="1" u="sng"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FF2600"/>
    <a:srgbClr val="CC0000"/>
    <a:srgbClr val="FFFC00"/>
    <a:srgbClr val="FFD579"/>
    <a:srgbClr val="BBE0E3"/>
    <a:srgbClr val="FFFF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7522" autoAdjust="0"/>
    <p:restoredTop sz="91621" autoAdjust="0"/>
  </p:normalViewPr>
  <p:slideViewPr>
    <p:cSldViewPr>
      <p:cViewPr>
        <p:scale>
          <a:sx n="75" d="100"/>
          <a:sy n="75" d="100"/>
        </p:scale>
        <p:origin x="720" y="392"/>
      </p:cViewPr>
      <p:guideLst>
        <p:guide orient="horz" pos="2160"/>
        <p:guide pos="2880"/>
      </p:guideLst>
    </p:cSldViewPr>
  </p:slideViewPr>
  <p:outlineViewPr>
    <p:cViewPr>
      <p:scale>
        <a:sx n="33" d="100"/>
        <a:sy n="33" d="100"/>
      </p:scale>
      <p:origin x="0" y="0"/>
    </p:cViewPr>
  </p:outlineViewPr>
  <p:notesTextViewPr>
    <p:cViewPr>
      <p:scale>
        <a:sx n="80" d="100"/>
        <a:sy n="80" d="100"/>
      </p:scale>
      <p:origin x="0" y="0"/>
    </p:cViewPr>
  </p:notesTextViewPr>
  <p:sorterViewPr>
    <p:cViewPr>
      <p:scale>
        <a:sx n="66" d="100"/>
        <a:sy n="66" d="100"/>
      </p:scale>
      <p:origin x="0" y="0"/>
    </p:cViewPr>
  </p:sorterViewPr>
  <p:notesViewPr>
    <p:cSldViewPr>
      <p:cViewPr varScale="1">
        <p:scale>
          <a:sx n="71" d="100"/>
          <a:sy n="71" d="100"/>
        </p:scale>
        <p:origin x="2568" y="176"/>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0" hangingPunct="0">
              <a:buFontTx/>
              <a:buNone/>
              <a:defRPr sz="1200" b="0" u="none"/>
            </a:lvl1pPr>
          </a:lstStyle>
          <a:p>
            <a:pPr>
              <a:defRPr/>
            </a:pPr>
            <a:endParaRPr lang="en-US" altLang="en-US"/>
          </a:p>
        </p:txBody>
      </p:sp>
      <p:sp>
        <p:nvSpPr>
          <p:cNvPr id="10240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0" hangingPunct="0">
              <a:buFontTx/>
              <a:buNone/>
              <a:defRPr sz="1200" b="0" u="none"/>
            </a:lvl1pPr>
          </a:lstStyle>
          <a:p>
            <a:pPr>
              <a:defRPr/>
            </a:pPr>
            <a:endParaRPr lang="en-US" altLang="en-US"/>
          </a:p>
        </p:txBody>
      </p:sp>
      <p:sp>
        <p:nvSpPr>
          <p:cNvPr id="10240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eaLnBrk="0" hangingPunct="0">
              <a:buFontTx/>
              <a:buNone/>
              <a:defRPr sz="1200" b="0" u="none"/>
            </a:lvl1pPr>
          </a:lstStyle>
          <a:p>
            <a:pPr>
              <a:defRPr/>
            </a:pPr>
            <a:endParaRPr lang="en-US" altLang="en-US"/>
          </a:p>
        </p:txBody>
      </p:sp>
      <p:sp>
        <p:nvSpPr>
          <p:cNvPr id="10240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eaLnBrk="0" hangingPunct="0">
              <a:buFontTx/>
              <a:buNone/>
              <a:defRPr sz="1200" b="0" u="none"/>
            </a:lvl1pPr>
          </a:lstStyle>
          <a:p>
            <a:pPr>
              <a:defRPr/>
            </a:pPr>
            <a:fld id="{87ABFC18-EF16-7640-91D5-9F0A894E8F44}" type="slidenum">
              <a:rPr lang="en-US" altLang="en-US"/>
              <a:pPr>
                <a:defRPr/>
              </a:pPr>
              <a:t>‹#›</a:t>
            </a:fld>
            <a:endParaRPr lang="en-US" altLang="en-US"/>
          </a:p>
        </p:txBody>
      </p:sp>
    </p:spTree>
    <p:extLst>
      <p:ext uri="{BB962C8B-B14F-4D97-AF65-F5344CB8AC3E}">
        <p14:creationId xmlns:p14="http://schemas.microsoft.com/office/powerpoint/2010/main" val="1387467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1" hangingPunct="1">
              <a:buFontTx/>
              <a:buNone/>
              <a:defRPr sz="1200" b="0" u="none"/>
            </a:lvl1pPr>
          </a:lstStyle>
          <a:p>
            <a:pPr>
              <a:defRPr/>
            </a:pPr>
            <a:endParaRPr lang="es-ES" altLang="en-US"/>
          </a:p>
        </p:txBody>
      </p:sp>
      <p:sp>
        <p:nvSpPr>
          <p:cNvPr id="20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buFontTx/>
              <a:buNone/>
              <a:defRPr sz="1200" b="0" u="none"/>
            </a:lvl1pPr>
          </a:lstStyle>
          <a:p>
            <a:pPr>
              <a:defRPr/>
            </a:pPr>
            <a:endParaRPr lang="es-ES" alt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ES" altLang="en-US" noProof="0" smtClean="0"/>
              <a:t>Haga clic para modificar el estilo de texto del patrón</a:t>
            </a:r>
          </a:p>
          <a:p>
            <a:pPr lvl="1"/>
            <a:r>
              <a:rPr lang="es-ES" altLang="en-US" noProof="0" smtClean="0"/>
              <a:t>Segundo nivel</a:t>
            </a:r>
          </a:p>
          <a:p>
            <a:pPr lvl="2"/>
            <a:r>
              <a:rPr lang="es-ES" altLang="en-US" noProof="0" smtClean="0"/>
              <a:t>Tercer nivel</a:t>
            </a:r>
          </a:p>
          <a:p>
            <a:pPr lvl="3"/>
            <a:r>
              <a:rPr lang="es-ES" altLang="en-US" noProof="0" smtClean="0"/>
              <a:t>Cuarto nivel</a:t>
            </a:r>
          </a:p>
          <a:p>
            <a:pPr lvl="4"/>
            <a:r>
              <a:rPr lang="es-ES" altLang="en-US" noProof="0" smtClean="0"/>
              <a:t>Quinto nivel</a:t>
            </a:r>
          </a:p>
        </p:txBody>
      </p:sp>
      <p:sp>
        <p:nvSpPr>
          <p:cNvPr id="20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eaLnBrk="1" hangingPunct="1">
              <a:buFontTx/>
              <a:buNone/>
              <a:defRPr sz="1200" b="0" u="none"/>
            </a:lvl1pPr>
          </a:lstStyle>
          <a:p>
            <a:pPr>
              <a:defRPr/>
            </a:pPr>
            <a:endParaRPr lang="es-ES" altLang="en-US"/>
          </a:p>
        </p:txBody>
      </p:sp>
      <p:sp>
        <p:nvSpPr>
          <p:cNvPr id="20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eaLnBrk="1" hangingPunct="1">
              <a:buFontTx/>
              <a:buNone/>
              <a:defRPr sz="1200" b="0" u="none"/>
            </a:lvl1pPr>
          </a:lstStyle>
          <a:p>
            <a:pPr>
              <a:defRPr/>
            </a:pPr>
            <a:fld id="{CB78A8A3-7E55-8C46-9A56-5E452DD7D2D7}" type="slidenum">
              <a:rPr lang="es-ES" altLang="en-US"/>
              <a:pPr>
                <a:defRPr/>
              </a:pPr>
              <a:t>‹#›</a:t>
            </a:fld>
            <a:endParaRPr lang="es-ES" altLang="en-US"/>
          </a:p>
        </p:txBody>
      </p:sp>
    </p:spTree>
    <p:extLst>
      <p:ext uri="{BB962C8B-B14F-4D97-AF65-F5344CB8AC3E}">
        <p14:creationId xmlns:p14="http://schemas.microsoft.com/office/powerpoint/2010/main" val="10094905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p>
        </p:txBody>
      </p:sp>
      <p:sp>
        <p:nvSpPr>
          <p:cNvPr id="4" name="Slide Number Placeholder 3"/>
          <p:cNvSpPr>
            <a:spLocks noGrp="1"/>
          </p:cNvSpPr>
          <p:nvPr>
            <p:ph type="sldNum" sz="quarter" idx="5"/>
          </p:nvPr>
        </p:nvSpPr>
        <p:spPr/>
        <p:txBody>
          <a:bodyPr/>
          <a:lstStyle/>
          <a:p>
            <a:pPr>
              <a:defRPr/>
            </a:pPr>
            <a:fld id="{5FAD6C5B-DA0A-1840-8DED-FCC4F191F7BE}" type="slidenum">
              <a:rPr lang="es-ES" altLang="en-US" smtClean="0"/>
              <a:pPr>
                <a:defRPr/>
              </a:pPr>
              <a:t>1</a:t>
            </a:fld>
            <a:endParaRPr lang="es-ES" altLang="en-US" dirty="0"/>
          </a:p>
        </p:txBody>
      </p:sp>
    </p:spTree>
    <p:extLst>
      <p:ext uri="{BB962C8B-B14F-4D97-AF65-F5344CB8AC3E}">
        <p14:creationId xmlns:p14="http://schemas.microsoft.com/office/powerpoint/2010/main" val="17905476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Slide Image Placeholder 1"/>
          <p:cNvSpPr>
            <a:spLocks noGrp="1" noRot="1" noChangeAspect="1" noTextEdit="1"/>
          </p:cNvSpPr>
          <p:nvPr>
            <p:ph type="sldImg"/>
          </p:nvPr>
        </p:nvSpPr>
        <p:spPr>
          <a:xfrm>
            <a:off x="2095500" y="533400"/>
            <a:ext cx="2743200" cy="2057400"/>
          </a:xfrm>
          <a:ln/>
        </p:spPr>
      </p:sp>
      <p:sp>
        <p:nvSpPr>
          <p:cNvPr id="1955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We learn </a:t>
            </a:r>
            <a:r>
              <a:rPr lang="en-US" altLang="en-US" u="sng"/>
              <a:t>what</a:t>
            </a:r>
            <a:r>
              <a:rPr lang="en-US" altLang="en-US"/>
              <a:t> to eat and drink by a DIRECT STATEMENT (Mt. 26:26-28)</a:t>
            </a:r>
          </a:p>
          <a:p>
            <a:r>
              <a:rPr lang="en-US" altLang="en-US"/>
              <a:t>We learn </a:t>
            </a:r>
            <a:r>
              <a:rPr lang="en-US" altLang="en-US" u="sng"/>
              <a:t>when</a:t>
            </a:r>
            <a:r>
              <a:rPr lang="en-US" altLang="en-US"/>
              <a:t> to eat and drink by APPROVED EXAMPLE (Acts 20:7)</a:t>
            </a:r>
          </a:p>
          <a:p>
            <a:pPr lvl="1">
              <a:buFontTx/>
              <a:buChar char="•"/>
            </a:pPr>
            <a:r>
              <a:rPr lang="en-US" altLang="en-US"/>
              <a:t>This is the only reference to the day on which the disciples met to break bread</a:t>
            </a:r>
          </a:p>
          <a:p>
            <a:pPr lvl="1">
              <a:buFontTx/>
              <a:buChar char="•"/>
            </a:pPr>
            <a:r>
              <a:rPr lang="en-US" altLang="en-US"/>
              <a:t>To break the bread on any other day would be to act without authority</a:t>
            </a:r>
          </a:p>
          <a:p>
            <a:r>
              <a:rPr lang="en-US" altLang="en-US"/>
              <a:t>We know the </a:t>
            </a:r>
            <a:r>
              <a:rPr lang="en-US" altLang="en-US" u="sng"/>
              <a:t>frequency</a:t>
            </a:r>
            <a:r>
              <a:rPr lang="en-US" altLang="en-US"/>
              <a:t> of eating by a NECESSARY INFERENCE (Acts 20:7) </a:t>
            </a:r>
          </a:p>
          <a:p>
            <a:pPr lvl="1">
              <a:buFontTx/>
              <a:buChar char="•"/>
            </a:pPr>
            <a:r>
              <a:rPr lang="en-US" altLang="en-US"/>
              <a:t>Lot went down into Egypt with Abram (Gen. 13:1; 12:10)</a:t>
            </a:r>
          </a:p>
          <a:p>
            <a:pPr lvl="1">
              <a:buFontTx/>
              <a:buChar char="•"/>
            </a:pPr>
            <a:r>
              <a:rPr lang="en-US" altLang="en-US"/>
              <a:t>Before he was baptized Jesus went down into the water (Mt. 3:16)</a:t>
            </a:r>
          </a:p>
          <a:p>
            <a:endParaRPr lang="en-US" altLang="en-US"/>
          </a:p>
        </p:txBody>
      </p:sp>
      <p:sp>
        <p:nvSpPr>
          <p:cNvPr id="19558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203FF9AE-C8BF-B74C-BFAC-B8BA6E57562C}" type="slidenum">
              <a:rPr lang="en-US" altLang="en-US"/>
              <a:pPr>
                <a:spcBef>
                  <a:spcPct val="0"/>
                </a:spcBef>
              </a:pPr>
              <a:t>12</a:t>
            </a:fld>
            <a:endParaRPr lang="en-US" altLang="en-US"/>
          </a:p>
        </p:txBody>
      </p:sp>
    </p:spTree>
    <p:extLst>
      <p:ext uri="{BB962C8B-B14F-4D97-AF65-F5344CB8AC3E}">
        <p14:creationId xmlns:p14="http://schemas.microsoft.com/office/powerpoint/2010/main" val="925884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3" name="Slide Image Placeholder 1"/>
          <p:cNvSpPr>
            <a:spLocks noGrp="1" noRot="1" noChangeAspect="1" noTextEdit="1"/>
          </p:cNvSpPr>
          <p:nvPr>
            <p:ph type="sldImg"/>
          </p:nvPr>
        </p:nvSpPr>
        <p:spPr>
          <a:xfrm>
            <a:off x="2095500" y="533400"/>
            <a:ext cx="2743200" cy="2057400"/>
          </a:xfrm>
          <a:ln/>
        </p:spPr>
      </p:sp>
      <p:sp>
        <p:nvSpPr>
          <p:cNvPr id="31027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Edification requires the need for helps or aids.  The church is authorized to edify without adding an organization... The local church is the only organization authorized.  See   </a:t>
            </a:r>
          </a:p>
        </p:txBody>
      </p:sp>
      <p:sp>
        <p:nvSpPr>
          <p:cNvPr id="31027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A320D83B-A701-0242-AB9C-A5505AA89AD8}" type="slidenum">
              <a:rPr lang="en-US" altLang="en-US"/>
              <a:pPr>
                <a:spcBef>
                  <a:spcPct val="0"/>
                </a:spcBef>
              </a:pPr>
              <a:t>14</a:t>
            </a:fld>
            <a:endParaRPr lang="en-US" altLang="en-US"/>
          </a:p>
        </p:txBody>
      </p:sp>
    </p:spTree>
    <p:extLst>
      <p:ext uri="{BB962C8B-B14F-4D97-AF65-F5344CB8AC3E}">
        <p14:creationId xmlns:p14="http://schemas.microsoft.com/office/powerpoint/2010/main" val="15156152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1" name="Slide Image Placeholder 1"/>
          <p:cNvSpPr>
            <a:spLocks noGrp="1" noRot="1" noChangeAspect="1" noTextEdit="1"/>
          </p:cNvSpPr>
          <p:nvPr>
            <p:ph type="sldImg"/>
          </p:nvPr>
        </p:nvSpPr>
        <p:spPr>
          <a:xfrm>
            <a:off x="2095500" y="533400"/>
            <a:ext cx="2743200" cy="2057400"/>
          </a:xfrm>
          <a:ln/>
        </p:spPr>
      </p:sp>
      <p:sp>
        <p:nvSpPr>
          <p:cNvPr id="27648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tLang="en-US"/>
          </a:p>
        </p:txBody>
      </p:sp>
      <p:sp>
        <p:nvSpPr>
          <p:cNvPr id="27648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21D5E20E-CB77-6E40-A95C-9D66EE2DBCC7}" type="slidenum">
              <a:rPr lang="en-US" altLang="en-US"/>
              <a:pPr>
                <a:spcBef>
                  <a:spcPct val="0"/>
                </a:spcBef>
              </a:pPr>
              <a:t>15</a:t>
            </a:fld>
            <a:endParaRPr lang="en-US" altLang="en-US"/>
          </a:p>
        </p:txBody>
      </p:sp>
    </p:spTree>
    <p:extLst>
      <p:ext uri="{BB962C8B-B14F-4D97-AF65-F5344CB8AC3E}">
        <p14:creationId xmlns:p14="http://schemas.microsoft.com/office/powerpoint/2010/main" val="3395721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29" name="Slide Image Placeholder 1"/>
          <p:cNvSpPr>
            <a:spLocks noGrp="1" noRot="1" noChangeAspect="1" noTextEdit="1"/>
          </p:cNvSpPr>
          <p:nvPr>
            <p:ph type="sldImg"/>
          </p:nvPr>
        </p:nvSpPr>
        <p:spPr>
          <a:xfrm>
            <a:off x="2095500" y="533400"/>
            <a:ext cx="2743200" cy="2057400"/>
          </a:xfrm>
          <a:ln/>
        </p:spPr>
      </p:sp>
      <p:sp>
        <p:nvSpPr>
          <p:cNvPr id="3" name="Notes Placeholder 2"/>
          <p:cNvSpPr>
            <a:spLocks noGrp="1"/>
          </p:cNvSpPr>
          <p:nvPr>
            <p:ph type="body" idx="1"/>
          </p:nvPr>
        </p:nvSpPr>
        <p:spPr/>
        <p:txBody>
          <a:bodyPr>
            <a:normAutofit fontScale="62500" lnSpcReduction="20000"/>
          </a:bodyPr>
          <a:lstStyle/>
          <a:p>
            <a:pPr>
              <a:defRPr/>
            </a:pPr>
            <a:r>
              <a:rPr lang="en-US" dirty="0" smtClean="0"/>
              <a:t>Regarding the collection and the use of money in the early church:</a:t>
            </a:r>
          </a:p>
          <a:p>
            <a:pPr>
              <a:defRPr/>
            </a:pPr>
            <a:endParaRPr lang="en-US" dirty="0" smtClean="0"/>
          </a:p>
          <a:p>
            <a:pPr>
              <a:buFontTx/>
              <a:buAutoNum type="arabicPeriod"/>
              <a:defRPr/>
            </a:pPr>
            <a:r>
              <a:rPr lang="en-US" sz="1100" dirty="0" smtClean="0"/>
              <a:t> Giving and the expenditure of funds are mentioned frequently in New Testament passages relating to the local church.  </a:t>
            </a:r>
          </a:p>
          <a:p>
            <a:pPr>
              <a:buFontTx/>
              <a:buAutoNum type="arabicPeriod"/>
              <a:defRPr/>
            </a:pPr>
            <a:r>
              <a:rPr lang="en-US" sz="1100" dirty="0" smtClean="0"/>
              <a:t> The NT teaches that the local church took a collection on the first day of the week and maintained a treasury collection, administered by the overseers of that group, which was used for evangelism, edification, and benevolence.  </a:t>
            </a:r>
          </a:p>
          <a:p>
            <a:pPr>
              <a:buFontTx/>
              <a:buAutoNum type="arabicPeriod"/>
              <a:defRPr/>
            </a:pPr>
            <a:r>
              <a:rPr lang="en-US" sz="1100" dirty="0" smtClean="0"/>
              <a:t> We are not talking about individual responsibility; obviously, there are numerous examples of individual participation.</a:t>
            </a:r>
          </a:p>
          <a:p>
            <a:pPr marL="685800" lvl="1" indent="-228600">
              <a:buFontTx/>
              <a:buChar char="•"/>
              <a:defRPr/>
            </a:pPr>
            <a:r>
              <a:rPr lang="en-US" sz="1100" dirty="0" smtClean="0"/>
              <a:t>Lydia opened her home (Acts 16:15, 40)</a:t>
            </a:r>
          </a:p>
          <a:p>
            <a:pPr marL="685800" lvl="1" indent="-228600">
              <a:buFontTx/>
              <a:buChar char="•"/>
              <a:defRPr/>
            </a:pPr>
            <a:r>
              <a:rPr lang="en-US" sz="1100" dirty="0" smtClean="0"/>
              <a:t>Gaius commended for hospitality (3 Jn. 5-8)</a:t>
            </a:r>
          </a:p>
          <a:p>
            <a:pPr marL="685800" lvl="1" indent="-228600">
              <a:buFontTx/>
              <a:buChar char="•"/>
              <a:defRPr/>
            </a:pPr>
            <a:r>
              <a:rPr lang="en-US" sz="1100" dirty="0" smtClean="0"/>
              <a:t>Paul requesting assistance from Philemon (12-14)</a:t>
            </a:r>
          </a:p>
          <a:p>
            <a:pPr marL="685800" lvl="1" indent="-228600">
              <a:buFontTx/>
              <a:buChar char="•"/>
              <a:defRPr/>
            </a:pPr>
            <a:r>
              <a:rPr lang="en-US" sz="1100" dirty="0" smtClean="0"/>
              <a:t>See Gal. 6:6; Ro. 16:1-2; Acts 21:10; 1 Cor. 16:17). </a:t>
            </a:r>
          </a:p>
          <a:p>
            <a:pPr marL="685800" lvl="1" indent="-228600">
              <a:buFontTx/>
              <a:buChar char="•"/>
              <a:defRPr/>
            </a:pPr>
            <a:endParaRPr lang="en-US" sz="1100" dirty="0" smtClean="0"/>
          </a:p>
          <a:p>
            <a:pPr>
              <a:buFontTx/>
              <a:buAutoNum type="romanLcPeriod"/>
              <a:defRPr/>
            </a:pPr>
            <a:r>
              <a:rPr lang="en-US" sz="1100" dirty="0" smtClean="0"/>
              <a:t>  The church at Jerusalem had a treasury </a:t>
            </a:r>
          </a:p>
          <a:p>
            <a:pPr marL="685800" lvl="1" indent="-228600">
              <a:buFontTx/>
              <a:buChar char="•"/>
              <a:defRPr/>
            </a:pPr>
            <a:r>
              <a:rPr lang="en-US" sz="1100" dirty="0" smtClean="0"/>
              <a:t>Barnabas who sold his land and brought it and laid it at the apostles feet - Acts 4:34-37</a:t>
            </a:r>
          </a:p>
          <a:p>
            <a:pPr marL="685800" lvl="1" indent="-228600">
              <a:buFontTx/>
              <a:buChar char="•"/>
              <a:defRPr/>
            </a:pPr>
            <a:r>
              <a:rPr lang="en-US" sz="1100" dirty="0" smtClean="0"/>
              <a:t>Ananias &amp; Sapphira “pretended” to do the same - Acts 5:1-11</a:t>
            </a:r>
          </a:p>
          <a:p>
            <a:pPr marL="685800" lvl="1" indent="-228600">
              <a:buFontTx/>
              <a:buChar char="•"/>
              <a:defRPr/>
            </a:pPr>
            <a:r>
              <a:rPr lang="en-US" sz="1100" dirty="0" smtClean="0"/>
              <a:t>The care of the widows – seven good me required $ (Acts 6:1-6)</a:t>
            </a:r>
          </a:p>
          <a:p>
            <a:pPr>
              <a:buFontTx/>
              <a:buAutoNum type="romanUcPeriod" startAt="2"/>
              <a:defRPr/>
            </a:pPr>
            <a:r>
              <a:rPr lang="en-US" sz="1100" dirty="0" smtClean="0"/>
              <a:t>  The Antioch contribution for Judea (Acts 11:27-30)</a:t>
            </a:r>
          </a:p>
          <a:p>
            <a:pPr marL="685800" lvl="1" indent="-228600">
              <a:buFontTx/>
              <a:buChar char="•"/>
              <a:defRPr/>
            </a:pPr>
            <a:r>
              <a:rPr lang="en-US" sz="1100" dirty="0" smtClean="0"/>
              <a:t>There were churches in Judea (Acts 9:32; 11:29; Gal. 1:22; Acts 26:20)</a:t>
            </a:r>
          </a:p>
          <a:p>
            <a:pPr marL="685800" lvl="1" indent="-228600">
              <a:buFontTx/>
              <a:buChar char="•"/>
              <a:defRPr/>
            </a:pPr>
            <a:r>
              <a:rPr lang="en-US" sz="1100" dirty="0" smtClean="0"/>
              <a:t>Antioch contributed to Judea’s need – safe assumption is funds were put into a treasury before given to Barnabas and Saul.  (Acts 11:27-30)</a:t>
            </a:r>
          </a:p>
          <a:p>
            <a:pPr>
              <a:buFontTx/>
              <a:buAutoNum type="romanUcPeriod" startAt="3"/>
              <a:defRPr/>
            </a:pPr>
            <a:r>
              <a:rPr lang="en-US" sz="1100" dirty="0" smtClean="0"/>
              <a:t>  The churches of Macedonia had treasures </a:t>
            </a:r>
          </a:p>
          <a:p>
            <a:pPr marL="685800" lvl="1" indent="-228600">
              <a:buFontTx/>
              <a:buChar char="•"/>
              <a:defRPr/>
            </a:pPr>
            <a:r>
              <a:rPr lang="en-US" sz="1100" dirty="0" smtClean="0"/>
              <a:t>Philippi had a treasury (Phil. 4:15-16; 2 Cor. 11:8; 1 Cor. 9:14)</a:t>
            </a:r>
          </a:p>
          <a:p>
            <a:pPr>
              <a:buFontTx/>
              <a:buAutoNum type="romanUcPeriod" startAt="4"/>
              <a:defRPr/>
            </a:pPr>
            <a:r>
              <a:rPr lang="en-US" sz="1100" dirty="0" smtClean="0"/>
              <a:t>  The church at Corinth had a treasury (1 Cor. 16:1-4) – a group or church collection – see 2 Cor. 8:10 where Paul was aware of the funds availability.  The church made its own decision as to whether to would use funds to support Judea.  </a:t>
            </a:r>
          </a:p>
          <a:p>
            <a:pPr>
              <a:buFontTx/>
              <a:buAutoNum type="romanUcPeriod" startAt="4"/>
              <a:defRPr/>
            </a:pPr>
            <a:r>
              <a:rPr lang="en-US" sz="1100" dirty="0" smtClean="0"/>
              <a:t>  Some principles for our giving:</a:t>
            </a:r>
          </a:p>
          <a:p>
            <a:pPr marL="685800" lvl="1" indent="-228600">
              <a:buFontTx/>
              <a:buChar char="•"/>
              <a:defRPr/>
            </a:pPr>
            <a:r>
              <a:rPr lang="en-US" sz="1100" dirty="0" smtClean="0"/>
              <a:t>We should give as we have been prospered (1 Cor. 16:2)</a:t>
            </a:r>
          </a:p>
          <a:p>
            <a:pPr marL="685800" lvl="1" indent="-228600">
              <a:buFontTx/>
              <a:buChar char="•"/>
              <a:defRPr/>
            </a:pPr>
            <a:r>
              <a:rPr lang="en-US" sz="1100" dirty="0" smtClean="0"/>
              <a:t>This should be done as we purpose (plan) (2 Cor. 9:7)</a:t>
            </a:r>
          </a:p>
          <a:p>
            <a:pPr marL="685800" lvl="1" indent="-228600">
              <a:buFontTx/>
              <a:buChar char="•"/>
              <a:defRPr/>
            </a:pPr>
            <a:r>
              <a:rPr lang="en-US" sz="1100" dirty="0" smtClean="0"/>
              <a:t>We should give liberally (Ro. 12:8; 2 Cor. 8:2; 9:11)</a:t>
            </a:r>
          </a:p>
          <a:p>
            <a:pPr marL="685800" lvl="1" indent="-228600">
              <a:buFontTx/>
              <a:buChar char="•"/>
              <a:defRPr/>
            </a:pPr>
            <a:r>
              <a:rPr lang="en-US" sz="1100" dirty="0" smtClean="0"/>
              <a:t>We should give cheerfully (2 Cor. 9:7; 8:12)</a:t>
            </a:r>
          </a:p>
          <a:p>
            <a:pPr marL="685800" lvl="1" indent="-228600">
              <a:buFontTx/>
              <a:buChar char="•"/>
              <a:defRPr/>
            </a:pPr>
            <a:r>
              <a:rPr lang="en-US" sz="1100" dirty="0" smtClean="0"/>
              <a:t>We should give sacrificially (Mk. 12:4-44; 2 Cor. 8:1-5; Heb. 13:16)</a:t>
            </a:r>
          </a:p>
          <a:p>
            <a:pPr>
              <a:defRPr/>
            </a:pPr>
            <a:endParaRPr lang="en-US" sz="1100" dirty="0"/>
          </a:p>
        </p:txBody>
      </p:sp>
      <p:sp>
        <p:nvSpPr>
          <p:cNvPr id="27853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C39BA32-56D2-314C-80FB-85F0B59E16CB}" type="slidenum">
              <a:rPr lang="en-US" altLang="en-US"/>
              <a:pPr>
                <a:spcBef>
                  <a:spcPct val="0"/>
                </a:spcBef>
              </a:pPr>
              <a:t>16</a:t>
            </a:fld>
            <a:endParaRPr lang="en-US" altLang="en-US"/>
          </a:p>
        </p:txBody>
      </p:sp>
    </p:spTree>
    <p:extLst>
      <p:ext uri="{BB962C8B-B14F-4D97-AF65-F5344CB8AC3E}">
        <p14:creationId xmlns:p14="http://schemas.microsoft.com/office/powerpoint/2010/main" val="5007754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7" name="Slide Image Placeholder 1"/>
          <p:cNvSpPr>
            <a:spLocks noGrp="1" noRot="1" noChangeAspect="1" noTextEdit="1"/>
          </p:cNvSpPr>
          <p:nvPr>
            <p:ph type="sldImg"/>
          </p:nvPr>
        </p:nvSpPr>
        <p:spPr>
          <a:xfrm>
            <a:off x="2095500" y="533400"/>
            <a:ext cx="2743200" cy="2057400"/>
          </a:xfrm>
          <a:ln/>
        </p:spPr>
      </p:sp>
      <p:sp>
        <p:nvSpPr>
          <p:cNvPr id="3" name="Notes Placeholder 2"/>
          <p:cNvSpPr>
            <a:spLocks noGrp="1"/>
          </p:cNvSpPr>
          <p:nvPr>
            <p:ph type="body" idx="1"/>
          </p:nvPr>
        </p:nvSpPr>
        <p:spPr/>
        <p:txBody>
          <a:bodyPr>
            <a:normAutofit/>
          </a:bodyPr>
          <a:lstStyle/>
          <a:p>
            <a:pPr>
              <a:defRPr/>
            </a:pPr>
            <a:r>
              <a:rPr lang="en-US" dirty="0" smtClean="0"/>
              <a:t>Two major points (with considerable time taken with point 2)</a:t>
            </a:r>
          </a:p>
          <a:p>
            <a:pPr>
              <a:defRPr/>
            </a:pPr>
            <a:endParaRPr lang="en-US" dirty="0" smtClean="0"/>
          </a:p>
          <a:p>
            <a:pPr marL="285750" indent="-285750">
              <a:buFontTx/>
              <a:buAutoNum type="romanUcPeriod"/>
              <a:defRPr/>
            </a:pPr>
            <a:r>
              <a:rPr lang="en-US" dirty="0" smtClean="0"/>
              <a:t>The church is to engage in the work of evangelism.</a:t>
            </a:r>
          </a:p>
          <a:p>
            <a:pPr marL="285750" indent="-285750">
              <a:buFontTx/>
              <a:buAutoNum type="romanUcPeriod"/>
              <a:defRPr/>
            </a:pPr>
            <a:r>
              <a:rPr lang="en-US" dirty="0" smtClean="0"/>
              <a:t>How the church did its work of evangelism.</a:t>
            </a:r>
          </a:p>
          <a:p>
            <a:pPr marL="742950" lvl="1" indent="-285750">
              <a:buFont typeface="Arial" pitchFamily="34" charset="0"/>
              <a:buChar char="•"/>
              <a:defRPr/>
            </a:pPr>
            <a:r>
              <a:rPr lang="en-US" dirty="0" smtClean="0"/>
              <a:t>There will be charts that we will show that demonstrate the pattern shown in the Scriptures – is the organization authorized, that’s the question.  </a:t>
            </a:r>
          </a:p>
          <a:p>
            <a:pPr marL="742950" lvl="1" indent="-285750">
              <a:buFont typeface="Arial" pitchFamily="34" charset="0"/>
              <a:buChar char="•"/>
              <a:defRPr/>
            </a:pPr>
            <a:r>
              <a:rPr lang="en-US" dirty="0" smtClean="0"/>
              <a:t>Some “do’s” and “don’ts” – patterns (yes or no)  </a:t>
            </a:r>
          </a:p>
          <a:p>
            <a:pPr marL="285750" indent="-285750">
              <a:buFontTx/>
              <a:buAutoNum type="romanUcPeriod"/>
              <a:defRPr/>
            </a:pPr>
            <a:endParaRPr lang="en-US" dirty="0"/>
          </a:p>
        </p:txBody>
      </p:sp>
      <p:sp>
        <p:nvSpPr>
          <p:cNvPr id="28057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F683DF99-2C26-1742-B2DB-033250AA0086}" type="slidenum">
              <a:rPr lang="en-US" altLang="en-US"/>
              <a:pPr>
                <a:spcBef>
                  <a:spcPct val="0"/>
                </a:spcBef>
              </a:pPr>
              <a:t>17</a:t>
            </a:fld>
            <a:endParaRPr lang="en-US" altLang="en-US"/>
          </a:p>
        </p:txBody>
      </p:sp>
    </p:spTree>
    <p:extLst>
      <p:ext uri="{BB962C8B-B14F-4D97-AF65-F5344CB8AC3E}">
        <p14:creationId xmlns:p14="http://schemas.microsoft.com/office/powerpoint/2010/main" val="2975403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5" name="Slide Image Placeholder 1"/>
          <p:cNvSpPr>
            <a:spLocks noGrp="1" noRot="1" noChangeAspect="1" noTextEdit="1"/>
          </p:cNvSpPr>
          <p:nvPr>
            <p:ph type="sldImg"/>
          </p:nvPr>
        </p:nvSpPr>
        <p:spPr>
          <a:xfrm>
            <a:off x="2095500" y="533400"/>
            <a:ext cx="2743200" cy="2057400"/>
          </a:xfrm>
          <a:ln/>
        </p:spPr>
      </p:sp>
      <p:sp>
        <p:nvSpPr>
          <p:cNvPr id="28262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Comments about paid preacher (if needed):</a:t>
            </a:r>
          </a:p>
          <a:p>
            <a:endParaRPr lang="en-US" altLang="en-US"/>
          </a:p>
          <a:p>
            <a:r>
              <a:rPr lang="en-US" altLang="en-US"/>
              <a:t>Let’s apply what we have learned about authority.  </a:t>
            </a:r>
          </a:p>
          <a:p>
            <a:endParaRPr lang="en-US" altLang="en-US"/>
          </a:p>
          <a:p>
            <a:r>
              <a:rPr lang="en-US" altLang="en-US"/>
              <a:t>Statement: The local church may support a gospel preacher. </a:t>
            </a:r>
          </a:p>
          <a:p>
            <a:pPr>
              <a:buFontTx/>
              <a:buAutoNum type="arabicPeriod"/>
            </a:pPr>
            <a:r>
              <a:rPr lang="en-US" altLang="en-US"/>
              <a:t> For local work (1 Cor. 9:14; 2 Cor. 11:8; Acts 19:10; 20:31; 1 Cor. 9:6-14; 2 Cor. 11:7-9)</a:t>
            </a:r>
          </a:p>
          <a:p>
            <a:pPr>
              <a:buFontTx/>
              <a:buAutoNum type="arabicPeriod"/>
            </a:pPr>
            <a:r>
              <a:rPr lang="en-US" altLang="en-US"/>
              <a:t> In other areas </a:t>
            </a:r>
          </a:p>
          <a:p>
            <a:pPr marL="685800" lvl="1" indent="-228600">
              <a:buFontTx/>
              <a:buAutoNum type="alphaLcParenR"/>
            </a:pPr>
            <a:r>
              <a:rPr lang="en-US" altLang="en-US"/>
              <a:t>Phillip had fellowship with Paul (Phil. 1:3-5)</a:t>
            </a:r>
          </a:p>
          <a:p>
            <a:pPr marL="685800" lvl="1" indent="-228600">
              <a:buFontTx/>
              <a:buAutoNum type="alphaLcParenR"/>
            </a:pPr>
            <a:r>
              <a:rPr lang="en-US" altLang="en-US"/>
              <a:t>Paul was supported at Thessalonica (Phil. 4:16)</a:t>
            </a:r>
          </a:p>
          <a:p>
            <a:pPr marL="685800" lvl="1" indent="-228600">
              <a:buFontTx/>
              <a:buAutoNum type="alphaLcParenR"/>
            </a:pPr>
            <a:r>
              <a:rPr lang="en-US" altLang="en-US"/>
              <a:t>Paul was supported at Rome (Phil. 2:25; 4:18)</a:t>
            </a:r>
          </a:p>
          <a:p>
            <a:pPr marL="685800" lvl="1" indent="-228600">
              <a:buFontTx/>
              <a:buAutoNum type="alphaLcParenR"/>
            </a:pPr>
            <a:r>
              <a:rPr lang="en-US" altLang="en-US"/>
              <a:t>Necessary inferences: “Ox is not muzzled” (1 Cor. 9:1-9) and “a preacher is worthy of his hire” (1 Ti. 5:18) </a:t>
            </a:r>
          </a:p>
        </p:txBody>
      </p:sp>
      <p:sp>
        <p:nvSpPr>
          <p:cNvPr id="28262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81A07C9-247E-BD46-8F76-90AC8C8B5B67}" type="slidenum">
              <a:rPr lang="en-US" altLang="en-US"/>
              <a:pPr>
                <a:spcBef>
                  <a:spcPct val="0"/>
                </a:spcBef>
              </a:pPr>
              <a:t>18</a:t>
            </a:fld>
            <a:endParaRPr lang="en-US" altLang="en-US"/>
          </a:p>
        </p:txBody>
      </p:sp>
    </p:spTree>
    <p:extLst>
      <p:ext uri="{BB962C8B-B14F-4D97-AF65-F5344CB8AC3E}">
        <p14:creationId xmlns:p14="http://schemas.microsoft.com/office/powerpoint/2010/main" val="7996968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3" name="Slide Image Placeholder 1"/>
          <p:cNvSpPr>
            <a:spLocks noGrp="1" noRot="1" noChangeAspect="1" noTextEdit="1"/>
          </p:cNvSpPr>
          <p:nvPr>
            <p:ph type="sldImg"/>
          </p:nvPr>
        </p:nvSpPr>
        <p:spPr>
          <a:xfrm>
            <a:off x="2095500" y="533400"/>
            <a:ext cx="2743200" cy="2057400"/>
          </a:xfrm>
          <a:ln/>
        </p:spPr>
      </p:sp>
      <p:sp>
        <p:nvSpPr>
          <p:cNvPr id="3" name="Notes Placeholder 2"/>
          <p:cNvSpPr>
            <a:spLocks noGrp="1"/>
          </p:cNvSpPr>
          <p:nvPr>
            <p:ph type="body" idx="1"/>
          </p:nvPr>
        </p:nvSpPr>
        <p:spPr/>
        <p:txBody>
          <a:bodyPr>
            <a:normAutofit fontScale="77500" lnSpcReduction="20000"/>
          </a:bodyPr>
          <a:lstStyle/>
          <a:p>
            <a:pPr marL="228600" indent="-228600">
              <a:buFont typeface="Arial" pitchFamily="34" charset="0"/>
              <a:buChar char="•"/>
              <a:defRPr/>
            </a:pPr>
            <a:r>
              <a:rPr lang="en-US" dirty="0" smtClean="0"/>
              <a:t>There is authority for such a work.  </a:t>
            </a:r>
          </a:p>
          <a:p>
            <a:pPr marL="685800" lvl="1" indent="-228600">
              <a:buFont typeface="Wingdings" pitchFamily="2" charset="2"/>
              <a:buChar char="ü"/>
              <a:defRPr/>
            </a:pPr>
            <a:r>
              <a:rPr lang="en-US" b="1" dirty="0" smtClean="0"/>
              <a:t>A direct statement </a:t>
            </a:r>
            <a:r>
              <a:rPr lang="en-US" dirty="0" smtClean="0"/>
              <a:t>– Paul tells us that we “ought to know how to behave ourselves in the house of God, which is the church of the living God, the pillar and the ground of truth.”</a:t>
            </a:r>
          </a:p>
          <a:p>
            <a:pPr marL="1143000" lvl="2" indent="-228600">
              <a:buFont typeface="Arial" pitchFamily="34" charset="0"/>
              <a:buChar char="•"/>
              <a:defRPr/>
            </a:pPr>
            <a:r>
              <a:rPr lang="en-US" dirty="0" smtClean="0"/>
              <a:t>The word “behavior” implies deliberate response – intentional participation in the thing being done --- we do what we do because we choose to and when we do it we impact our character.</a:t>
            </a:r>
          </a:p>
          <a:p>
            <a:pPr marL="1143000" lvl="2" indent="-228600">
              <a:buFont typeface="Arial" pitchFamily="34" charset="0"/>
              <a:buChar char="•"/>
              <a:defRPr/>
            </a:pPr>
            <a:r>
              <a:rPr lang="en-US" dirty="0" smtClean="0"/>
              <a:t>The church is the foundation and the support of the truth; that is, she holds up and displays the gospel to the world. When we are what we should be as a body we influence others…a work of the church.  </a:t>
            </a:r>
          </a:p>
          <a:p>
            <a:pPr marL="685800" lvl="1" indent="-228600">
              <a:buFont typeface="Wingdings" pitchFamily="2" charset="2"/>
              <a:buChar char="ü"/>
              <a:defRPr/>
            </a:pPr>
            <a:r>
              <a:rPr lang="en-US" b="1" dirty="0" smtClean="0"/>
              <a:t>An approved apostolic example </a:t>
            </a:r>
            <a:r>
              <a:rPr lang="en-US" dirty="0" smtClean="0"/>
              <a:t>– “sent” or “had fellowship” or the church doing its work of “sounding out the word.:</a:t>
            </a:r>
          </a:p>
          <a:p>
            <a:pPr marL="1143000" lvl="2" indent="-228600">
              <a:buFont typeface="Arial" pitchFamily="34" charset="0"/>
              <a:buChar char="•"/>
              <a:defRPr/>
            </a:pPr>
            <a:endParaRPr lang="en-US" dirty="0" smtClean="0"/>
          </a:p>
          <a:p>
            <a:pPr marL="228600" indent="-228600">
              <a:buFont typeface="Arial" pitchFamily="34" charset="0"/>
              <a:buChar char="•"/>
              <a:defRPr/>
            </a:pPr>
            <a:r>
              <a:rPr lang="en-US" dirty="0" smtClean="0"/>
              <a:t>1 Ti. 3:15 : “If I delay, you may know how one ought to behave in the household of God, which is the church of the living God, a pillar and buttress of the truth.”</a:t>
            </a:r>
            <a:br>
              <a:rPr lang="en-US" dirty="0" smtClean="0"/>
            </a:br>
            <a:endParaRPr lang="en-US" dirty="0" smtClean="0"/>
          </a:p>
          <a:p>
            <a:pPr marL="228600" indent="-228600">
              <a:buFont typeface="Arial" pitchFamily="34" charset="0"/>
              <a:buChar char="•"/>
              <a:defRPr/>
            </a:pPr>
            <a:r>
              <a:rPr lang="en-US" dirty="0" smtClean="0"/>
              <a:t>2 Tim. 4:1-5  ”I charge you in the presence of God and of Christ Jesus, who is to judge the living and the dead, and by his appearing and his kingdom: </a:t>
            </a:r>
            <a:r>
              <a:rPr lang="en-US" baseline="30000" dirty="0" smtClean="0"/>
              <a:t>2 </a:t>
            </a:r>
            <a:r>
              <a:rPr lang="en-US" dirty="0" smtClean="0"/>
              <a:t>preach the word; be ready in season and out of season; reprove, rebuke, and exhort, with complete patience and teaching. </a:t>
            </a:r>
            <a:r>
              <a:rPr lang="en-US" baseline="30000" dirty="0" smtClean="0"/>
              <a:t>3 </a:t>
            </a:r>
            <a:r>
              <a:rPr lang="en-US" dirty="0" smtClean="0"/>
              <a:t>For the time is coming when people will not endure sound</a:t>
            </a:r>
            <a:r>
              <a:rPr lang="en-US" baseline="30000" dirty="0" smtClean="0"/>
              <a:t>[</a:t>
            </a:r>
            <a:r>
              <a:rPr lang="en-US" baseline="30000" dirty="0" smtClean="0">
                <a:hlinkClick r:id="" action="ppaction://hlinkfile" tooltip="See footnote a"/>
              </a:rPr>
              <a:t>a</a:t>
            </a:r>
            <a:r>
              <a:rPr lang="en-US" baseline="30000" dirty="0" smtClean="0"/>
              <a:t>]</a:t>
            </a:r>
            <a:r>
              <a:rPr lang="en-US" dirty="0" smtClean="0"/>
              <a:t> teaching, but having itching ears they will accumulate for themselves teachers to suit their own passions, </a:t>
            </a:r>
            <a:r>
              <a:rPr lang="en-US" baseline="30000" dirty="0" smtClean="0"/>
              <a:t>4 </a:t>
            </a:r>
            <a:r>
              <a:rPr lang="en-US" dirty="0" smtClean="0"/>
              <a:t>and will turn away from listening to the truth and wander off into myths. </a:t>
            </a:r>
            <a:r>
              <a:rPr lang="en-US" baseline="30000" dirty="0" smtClean="0"/>
              <a:t>5 </a:t>
            </a:r>
            <a:r>
              <a:rPr lang="en-US" dirty="0" smtClean="0"/>
              <a:t>As for you, always be sober-minded, endure suffering, do the work of an evangelist, fulfill your ministry.”</a:t>
            </a:r>
          </a:p>
          <a:p>
            <a:pPr marL="228600" indent="-228600">
              <a:buFont typeface="Arial" pitchFamily="34" charset="0"/>
              <a:buChar char="•"/>
              <a:defRPr/>
            </a:pPr>
            <a:r>
              <a:rPr lang="en-US" dirty="0" smtClean="0"/>
              <a:t>Acts 11:22: “The report of this came to the ears of the church in Jerusalem, and they sent Barnabas to Antioch.”</a:t>
            </a:r>
          </a:p>
          <a:p>
            <a:pPr marL="228600" indent="-228600">
              <a:buFont typeface="Arial" pitchFamily="34" charset="0"/>
              <a:buChar char="•"/>
              <a:defRPr/>
            </a:pPr>
            <a:r>
              <a:rPr lang="en-US" dirty="0" smtClean="0"/>
              <a:t>Phil. 1:3-5: “thank my God in all my remembrance of you, </a:t>
            </a:r>
            <a:r>
              <a:rPr lang="en-US" baseline="30000" dirty="0" smtClean="0"/>
              <a:t>4 </a:t>
            </a:r>
            <a:r>
              <a:rPr lang="en-US" dirty="0" smtClean="0"/>
              <a:t>always in every prayer of mine for you all making my prayer with joy, </a:t>
            </a:r>
            <a:r>
              <a:rPr lang="en-US" baseline="30000" dirty="0" smtClean="0"/>
              <a:t>5 </a:t>
            </a:r>
            <a:r>
              <a:rPr lang="en-US" dirty="0" smtClean="0"/>
              <a:t>because of your partnership in the gospel from the first day until now.”</a:t>
            </a:r>
          </a:p>
          <a:p>
            <a:pPr marL="228600" indent="-228600">
              <a:buFont typeface="Arial" pitchFamily="34" charset="0"/>
              <a:buChar char="•"/>
              <a:defRPr/>
            </a:pPr>
            <a:r>
              <a:rPr lang="en-US" dirty="0" smtClean="0"/>
              <a:t>1 Th. 1:8 “For not only has the word of the Lord sounded forth from you in Macedonia and Achaia, but your faith in God has gone forth everywhere, so that we need not say anything.”</a:t>
            </a:r>
          </a:p>
          <a:p>
            <a:pPr>
              <a:defRPr/>
            </a:pPr>
            <a:r>
              <a:rPr lang="en-US" b="1" dirty="0" smtClean="0"/>
              <a:t> </a:t>
            </a:r>
            <a:endParaRPr lang="en-US" dirty="0"/>
          </a:p>
        </p:txBody>
      </p:sp>
      <p:sp>
        <p:nvSpPr>
          <p:cNvPr id="28467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A9770BDE-3F1D-8D4C-A039-6FBA5B6E5E88}" type="slidenum">
              <a:rPr lang="en-US" altLang="en-US"/>
              <a:pPr>
                <a:spcBef>
                  <a:spcPct val="0"/>
                </a:spcBef>
              </a:pPr>
              <a:t>19</a:t>
            </a:fld>
            <a:endParaRPr lang="en-US" altLang="en-US"/>
          </a:p>
        </p:txBody>
      </p:sp>
    </p:spTree>
    <p:extLst>
      <p:ext uri="{BB962C8B-B14F-4D97-AF65-F5344CB8AC3E}">
        <p14:creationId xmlns:p14="http://schemas.microsoft.com/office/powerpoint/2010/main" val="212746975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1" name="Slide Image Placeholder 1"/>
          <p:cNvSpPr>
            <a:spLocks noGrp="1" noRot="1" noChangeAspect="1" noTextEdit="1"/>
          </p:cNvSpPr>
          <p:nvPr>
            <p:ph type="sldImg"/>
          </p:nvPr>
        </p:nvSpPr>
        <p:spPr>
          <a:xfrm>
            <a:off x="2095500" y="533400"/>
            <a:ext cx="2743200" cy="2057400"/>
          </a:xfrm>
          <a:ln/>
        </p:spPr>
      </p:sp>
      <p:sp>
        <p:nvSpPr>
          <p:cNvPr id="28672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lnSpc>
                <a:spcPct val="90000"/>
              </a:lnSpc>
              <a:buFontTx/>
              <a:buAutoNum type="alphaUcPeriod"/>
            </a:pPr>
            <a:r>
              <a:rPr lang="en-US" altLang="en-US" sz="1100"/>
              <a:t>Individuals went out</a:t>
            </a:r>
          </a:p>
          <a:p>
            <a:pPr marL="685800" lvl="1" indent="-228600">
              <a:lnSpc>
                <a:spcPct val="90000"/>
              </a:lnSpc>
              <a:buFontTx/>
              <a:buAutoNum type="arabicPeriod"/>
            </a:pPr>
            <a:r>
              <a:rPr lang="en-US" altLang="en-US" sz="1000"/>
              <a:t>Each Christian has a responsibility to teach the word to the best of his ability, and to increase his ability to teach. The emphasis in the NT is on the individual, but the church as a unit (local body) has a responsibility apart from the individual.  </a:t>
            </a:r>
          </a:p>
          <a:p>
            <a:pPr marL="685800" lvl="1" indent="-228600">
              <a:lnSpc>
                <a:spcPct val="90000"/>
              </a:lnSpc>
              <a:buFontTx/>
              <a:buAutoNum type="arabicPeriod"/>
            </a:pPr>
            <a:r>
              <a:rPr lang="en-US" altLang="en-US" sz="1100"/>
              <a:t>In the local church there should be teaching designed to instruct and encourage personal evangelism.    </a:t>
            </a:r>
          </a:p>
          <a:p>
            <a:pPr marL="1143000" lvl="2" indent="-228600">
              <a:lnSpc>
                <a:spcPct val="90000"/>
              </a:lnSpc>
              <a:buFontTx/>
              <a:buChar char="•"/>
            </a:pPr>
            <a:r>
              <a:rPr lang="en-US" altLang="en-US" sz="1100"/>
              <a:t>Acts 8:4-5: “Now those who were scattered went about preaching the word. </a:t>
            </a:r>
            <a:r>
              <a:rPr lang="en-US" altLang="en-US" sz="1100" baseline="30000"/>
              <a:t>5 </a:t>
            </a:r>
            <a:r>
              <a:rPr lang="en-US" altLang="en-US" sz="1100"/>
              <a:t>Philip went down to the city</a:t>
            </a:r>
            <a:r>
              <a:rPr lang="en-US" altLang="en-US" sz="1100" baseline="30000"/>
              <a:t>[</a:t>
            </a:r>
            <a:r>
              <a:rPr lang="en-US" altLang="en-US" sz="1100" baseline="30000">
                <a:hlinkClick r:id="" action="ppaction://hlinkfile" tooltip="See footnote a"/>
              </a:rPr>
              <a:t>a</a:t>
            </a:r>
            <a:r>
              <a:rPr lang="en-US" altLang="en-US" sz="1100" baseline="30000"/>
              <a:t>]</a:t>
            </a:r>
            <a:r>
              <a:rPr lang="en-US" altLang="en-US" sz="1100"/>
              <a:t> of Samaria and proclaimed to them the Christ.” </a:t>
            </a:r>
          </a:p>
          <a:p>
            <a:pPr marL="1143000" lvl="2" indent="-228600">
              <a:lnSpc>
                <a:spcPct val="90000"/>
              </a:lnSpc>
              <a:buFontTx/>
              <a:buChar char="•"/>
            </a:pPr>
            <a:r>
              <a:rPr lang="en-US" altLang="en-US" sz="1100"/>
              <a:t>Acts 5:42: “And every day, in the temple and from house to house, they did not cease teaching and preaching”</a:t>
            </a:r>
          </a:p>
          <a:p>
            <a:pPr marL="1143000" lvl="2" indent="-228600">
              <a:lnSpc>
                <a:spcPct val="90000"/>
              </a:lnSpc>
              <a:buFontTx/>
              <a:buChar char="•"/>
            </a:pPr>
            <a:r>
              <a:rPr lang="en-US" altLang="en-US" sz="1100"/>
              <a:t>Acts 9:22: “But Saul increased all the more in strength, and </a:t>
            </a:r>
            <a:r>
              <a:rPr lang="en-US" altLang="en-US" sz="1100" b="1"/>
              <a:t>confounded</a:t>
            </a:r>
            <a:r>
              <a:rPr lang="en-US" altLang="en-US" sz="1100"/>
              <a:t> the Jews who lived in Damascus by proving that Jesus was the Christ.”</a:t>
            </a:r>
          </a:p>
          <a:p>
            <a:pPr marL="1143000" lvl="2" indent="-228600">
              <a:lnSpc>
                <a:spcPct val="90000"/>
              </a:lnSpc>
              <a:buFontTx/>
              <a:buChar char="•"/>
            </a:pPr>
            <a:r>
              <a:rPr lang="en-US" altLang="en-US" sz="1100"/>
              <a:t>Acts 9:29: “And he spoke and </a:t>
            </a:r>
            <a:r>
              <a:rPr lang="en-US" altLang="en-US" sz="1100" b="1"/>
              <a:t>disputed</a:t>
            </a:r>
            <a:r>
              <a:rPr lang="en-US" altLang="en-US" sz="1100"/>
              <a:t> against the Hellenists. But they were seeking to kill him.”</a:t>
            </a:r>
          </a:p>
          <a:p>
            <a:pPr marL="228600" indent="-228600">
              <a:lnSpc>
                <a:spcPct val="90000"/>
              </a:lnSpc>
              <a:buFontTx/>
              <a:buAutoNum type="alphaUcPeriod" startAt="2"/>
            </a:pPr>
            <a:r>
              <a:rPr lang="en-US" altLang="en-US" sz="1100"/>
              <a:t>The local church and evangelism</a:t>
            </a:r>
          </a:p>
          <a:p>
            <a:pPr marL="685800" lvl="1" indent="-228600">
              <a:lnSpc>
                <a:spcPct val="90000"/>
              </a:lnSpc>
              <a:buFontTx/>
              <a:buAutoNum type="arabicPeriod"/>
            </a:pPr>
            <a:r>
              <a:rPr lang="en-US" altLang="en-US" sz="1100"/>
              <a:t>How the church did this work:</a:t>
            </a:r>
          </a:p>
          <a:p>
            <a:pPr marL="685800" lvl="1" indent="-228600">
              <a:lnSpc>
                <a:spcPct val="90000"/>
              </a:lnSpc>
            </a:pPr>
            <a:r>
              <a:rPr lang="en-US" altLang="en-US" sz="1100"/>
              <a:t>     a.  It supported a gospel preacher – (1 Cor. 9:14; 2 Cor. 11:8)  - he may be supported while he preaches in that area   </a:t>
            </a:r>
            <a:br>
              <a:rPr lang="en-US" altLang="en-US" sz="1100"/>
            </a:br>
            <a:r>
              <a:rPr lang="en-US" altLang="en-US" sz="1100"/>
              <a:t>     …though Paul did not accept support from Corinth while he was there but he later asked </a:t>
            </a:r>
            <a:br>
              <a:rPr lang="en-US" altLang="en-US" sz="1100"/>
            </a:br>
            <a:r>
              <a:rPr lang="en-US" altLang="en-US" sz="1100"/>
              <a:t>    them to forgive him of this wrong (2 Cor. 12:13).</a:t>
            </a:r>
            <a:br>
              <a:rPr lang="en-US" altLang="en-US" sz="1100"/>
            </a:br>
            <a:r>
              <a:rPr lang="en-US" altLang="en-US" sz="1100"/>
              <a:t>b.  The Jerusalem church sent Barnabas to Antioch (Acts 11:22)</a:t>
            </a:r>
          </a:p>
          <a:p>
            <a:pPr marL="685800" lvl="1" indent="-228600">
              <a:lnSpc>
                <a:spcPct val="90000"/>
              </a:lnSpc>
              <a:buFontTx/>
              <a:buAutoNum type="arabicPeriod" startAt="2"/>
            </a:pPr>
            <a:r>
              <a:rPr lang="en-US" altLang="en-US" sz="1100"/>
              <a:t>The local church may support a man while he preaches in another area.  </a:t>
            </a:r>
            <a:br>
              <a:rPr lang="en-US" altLang="en-US" sz="1100"/>
            </a:br>
            <a:r>
              <a:rPr lang="en-US" altLang="en-US" sz="1100"/>
              <a:t>a.  Philippi had fellowship in the gospel with Paul (Phil. 1:3-5; 2:25; 4:14-18).  They sent to Paul at Thessalonica and at Rome. (“sent” by the messenger - Epaphroditus – 4:18; 2:25).</a:t>
            </a:r>
          </a:p>
          <a:p>
            <a:pPr marL="685800" lvl="1" indent="-228600">
              <a:lnSpc>
                <a:spcPct val="90000"/>
              </a:lnSpc>
              <a:buFontTx/>
              <a:buAutoNum type="arabicPeriod" startAt="2"/>
            </a:pPr>
            <a:r>
              <a:rPr lang="en-US" altLang="en-US" sz="1100"/>
              <a:t>Several churches may support the same preacher (2 Cor. 11:8-9)</a:t>
            </a:r>
          </a:p>
          <a:p>
            <a:pPr marL="685800" lvl="1" indent="-228600">
              <a:lnSpc>
                <a:spcPct val="90000"/>
              </a:lnSpc>
            </a:pPr>
            <a:r>
              <a:rPr lang="en-US" altLang="en-US" sz="1100"/>
              <a:t>     a.  Brethren in Macedonia supported Paul while he was at Corinth.</a:t>
            </a:r>
          </a:p>
          <a:p>
            <a:pPr marL="685800" lvl="1" indent="-228600">
              <a:lnSpc>
                <a:spcPct val="90000"/>
              </a:lnSpc>
            </a:pPr>
            <a:r>
              <a:rPr lang="en-US" altLang="en-US" sz="1100"/>
              <a:t>     b.  More than one church sent unto him. This is scriptural “cooperation” in the support of a gospel preacher.             </a:t>
            </a:r>
          </a:p>
          <a:p>
            <a:pPr marL="685800" lvl="1" indent="-228600">
              <a:lnSpc>
                <a:spcPct val="90000"/>
              </a:lnSpc>
            </a:pPr>
            <a:endParaRPr lang="en-US" altLang="en-US"/>
          </a:p>
          <a:p>
            <a:pPr marL="685800" lvl="1" indent="-228600">
              <a:lnSpc>
                <a:spcPct val="90000"/>
              </a:lnSpc>
              <a:buFontTx/>
              <a:buChar char="•"/>
            </a:pPr>
            <a:endParaRPr lang="en-US" altLang="en-US"/>
          </a:p>
          <a:p>
            <a:pPr marL="685800" lvl="1" indent="-228600">
              <a:lnSpc>
                <a:spcPct val="90000"/>
              </a:lnSpc>
              <a:buFontTx/>
              <a:buChar char="•"/>
            </a:pPr>
            <a:endParaRPr lang="en-US" altLang="en-US"/>
          </a:p>
          <a:p>
            <a:pPr marL="685800" lvl="1" indent="-228600">
              <a:lnSpc>
                <a:spcPct val="90000"/>
              </a:lnSpc>
              <a:buFontTx/>
              <a:buChar char="•"/>
            </a:pPr>
            <a:endParaRPr lang="en-US" altLang="en-US"/>
          </a:p>
          <a:p>
            <a:pPr marL="228600" indent="-228600">
              <a:lnSpc>
                <a:spcPct val="90000"/>
              </a:lnSpc>
              <a:buFontTx/>
              <a:buAutoNum type="alphaUcPeriod"/>
            </a:pPr>
            <a:endParaRPr lang="en-US" altLang="en-US"/>
          </a:p>
        </p:txBody>
      </p:sp>
      <p:sp>
        <p:nvSpPr>
          <p:cNvPr id="28672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9309651-9D6A-3148-A051-9910FD48046B}" type="slidenum">
              <a:rPr lang="en-US" altLang="en-US"/>
              <a:pPr>
                <a:spcBef>
                  <a:spcPct val="0"/>
                </a:spcBef>
              </a:pPr>
              <a:t>20</a:t>
            </a:fld>
            <a:endParaRPr lang="en-US" altLang="en-US"/>
          </a:p>
        </p:txBody>
      </p:sp>
    </p:spTree>
    <p:extLst>
      <p:ext uri="{BB962C8B-B14F-4D97-AF65-F5344CB8AC3E}">
        <p14:creationId xmlns:p14="http://schemas.microsoft.com/office/powerpoint/2010/main" val="14208299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B78A8A3-7E55-8C46-9A56-5E452DD7D2D7}" type="slidenum">
              <a:rPr lang="es-ES" altLang="en-US" smtClean="0"/>
              <a:pPr>
                <a:defRPr/>
              </a:pPr>
              <a:t>21</a:t>
            </a:fld>
            <a:endParaRPr lang="es-ES" altLang="en-US"/>
          </a:p>
        </p:txBody>
      </p:sp>
    </p:spTree>
    <p:extLst>
      <p:ext uri="{BB962C8B-B14F-4D97-AF65-F5344CB8AC3E}">
        <p14:creationId xmlns:p14="http://schemas.microsoft.com/office/powerpoint/2010/main" val="897890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7" name="Slide Image Placeholder 1"/>
          <p:cNvSpPr>
            <a:spLocks noGrp="1" noRot="1" noChangeAspect="1" noTextEdit="1"/>
          </p:cNvSpPr>
          <p:nvPr>
            <p:ph type="sldImg"/>
          </p:nvPr>
        </p:nvSpPr>
        <p:spPr>
          <a:xfrm>
            <a:off x="2095500" y="533400"/>
            <a:ext cx="2743200" cy="2057400"/>
          </a:xfrm>
          <a:ln/>
        </p:spPr>
      </p:sp>
      <p:sp>
        <p:nvSpPr>
          <p:cNvPr id="29081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tLang="en-US" dirty="0"/>
          </a:p>
        </p:txBody>
      </p:sp>
      <p:sp>
        <p:nvSpPr>
          <p:cNvPr id="29081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C68D91A8-9F73-194E-8B6D-3FB1759B3678}" type="slidenum">
              <a:rPr lang="en-US" altLang="en-US"/>
              <a:pPr>
                <a:spcBef>
                  <a:spcPct val="0"/>
                </a:spcBef>
              </a:pPr>
              <a:t>22</a:t>
            </a:fld>
            <a:endParaRPr lang="en-US" altLang="en-US"/>
          </a:p>
        </p:txBody>
      </p:sp>
    </p:spTree>
    <p:extLst>
      <p:ext uri="{BB962C8B-B14F-4D97-AF65-F5344CB8AC3E}">
        <p14:creationId xmlns:p14="http://schemas.microsoft.com/office/powerpoint/2010/main" val="2105445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a:p>
        </p:txBody>
      </p:sp>
      <p:sp>
        <p:nvSpPr>
          <p:cNvPr id="4" name="Slide Number Placeholder 3"/>
          <p:cNvSpPr>
            <a:spLocks noGrp="1"/>
          </p:cNvSpPr>
          <p:nvPr>
            <p:ph type="sldNum" sz="quarter" idx="5"/>
          </p:nvPr>
        </p:nvSpPr>
        <p:spPr/>
        <p:txBody>
          <a:bodyPr/>
          <a:lstStyle/>
          <a:p>
            <a:pPr>
              <a:defRPr/>
            </a:pPr>
            <a:fld id="{3027A1C0-5EEA-B843-87BB-BF1A8FCAC318}" type="slidenum">
              <a:rPr lang="es-ES" altLang="en-US" smtClean="0"/>
              <a:pPr>
                <a:defRPr/>
              </a:pPr>
              <a:t>2</a:t>
            </a:fld>
            <a:endParaRPr lang="es-ES" altLang="en-US"/>
          </a:p>
        </p:txBody>
      </p:sp>
    </p:spTree>
    <p:extLst>
      <p:ext uri="{BB962C8B-B14F-4D97-AF65-F5344CB8AC3E}">
        <p14:creationId xmlns:p14="http://schemas.microsoft.com/office/powerpoint/2010/main" val="1107046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a:xfrm>
            <a:off x="2095500" y="533400"/>
            <a:ext cx="2743200" cy="2057400"/>
          </a:xfrm>
          <a:ln/>
        </p:spPr>
      </p:sp>
      <p:sp>
        <p:nvSpPr>
          <p:cNvPr id="430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Start with this slide on Wed night</a:t>
            </a:r>
          </a:p>
        </p:txBody>
      </p:sp>
      <p:sp>
        <p:nvSpPr>
          <p:cNvPr id="4301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446537EB-057C-9B43-B219-1B8C66000B7D}" type="slidenum">
              <a:rPr lang="en-US" altLang="en-US"/>
              <a:pPr>
                <a:spcBef>
                  <a:spcPct val="0"/>
                </a:spcBef>
              </a:pPr>
              <a:t>3</a:t>
            </a:fld>
            <a:endParaRPr lang="en-US" altLang="en-US"/>
          </a:p>
        </p:txBody>
      </p:sp>
    </p:spTree>
    <p:extLst>
      <p:ext uri="{BB962C8B-B14F-4D97-AF65-F5344CB8AC3E}">
        <p14:creationId xmlns:p14="http://schemas.microsoft.com/office/powerpoint/2010/main" val="225987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lvl="1" indent="-514350">
              <a:buFontTx/>
              <a:buAutoNum type="alphaUcPeriod"/>
            </a:pPr>
            <a:r>
              <a:rPr lang="en-US" altLang="en-US" sz="1050" dirty="0" smtClean="0"/>
              <a:t>Jesus Christ is </a:t>
            </a:r>
            <a:r>
              <a:rPr lang="en-US" altLang="en-US" sz="1050" b="1" dirty="0" smtClean="0"/>
              <a:t>Lord</a:t>
            </a:r>
            <a:r>
              <a:rPr lang="en-US" altLang="en-US" sz="1050" dirty="0" smtClean="0"/>
              <a:t> (Acts 2:36; Ro. 10:9; Phil 2:11)</a:t>
            </a:r>
          </a:p>
          <a:p>
            <a:pPr marL="1371600" lvl="2" indent="-514350">
              <a:buFontTx/>
              <a:buAutoNum type="arabicPeriod"/>
            </a:pPr>
            <a:r>
              <a:rPr lang="en-US" altLang="en-US" sz="1050" dirty="0" smtClean="0"/>
              <a:t>The term </a:t>
            </a:r>
            <a:r>
              <a:rPr lang="en-US" altLang="en-US" sz="1050" i="1" dirty="0" smtClean="0"/>
              <a:t>Lord </a:t>
            </a:r>
            <a:r>
              <a:rPr lang="en-US" altLang="en-US" sz="1050" dirty="0" smtClean="0"/>
              <a:t> denotes ownership and authority (e.g., of a slave – song – “Pierce my ear”).</a:t>
            </a:r>
          </a:p>
          <a:p>
            <a:pPr marL="1371600" lvl="2" indent="-514350">
              <a:buFontTx/>
              <a:buAutoNum type="arabicPeriod"/>
            </a:pPr>
            <a:r>
              <a:rPr lang="en-US" altLang="en-US" sz="1050" dirty="0" smtClean="0"/>
              <a:t>The early church was founded on the Lordship or deity of Jesus Christ (Mt. 16:15-18; 1 Cor. 3:11).</a:t>
            </a:r>
          </a:p>
          <a:p>
            <a:pPr marL="1371600" lvl="2" indent="-514350">
              <a:buFontTx/>
              <a:buAutoNum type="arabicPeriod"/>
            </a:pPr>
            <a:r>
              <a:rPr lang="en-US" altLang="en-US" sz="1050" dirty="0" smtClean="0"/>
              <a:t>If Elijah’s series on the resurrection haven’t done anything else they have validated that He is real and He is risen.   </a:t>
            </a:r>
          </a:p>
          <a:p>
            <a:pPr marL="914400" lvl="1" indent="-514350">
              <a:buFontTx/>
              <a:buAutoNum type="alphaUcPeriod"/>
            </a:pPr>
            <a:r>
              <a:rPr lang="en-US" altLang="en-US" sz="1050" dirty="0" smtClean="0"/>
              <a:t>Jesus is the </a:t>
            </a:r>
            <a:r>
              <a:rPr lang="en-US" altLang="en-US" sz="1050" b="1" dirty="0" smtClean="0"/>
              <a:t>head</a:t>
            </a:r>
            <a:r>
              <a:rPr lang="en-US" altLang="en-US" sz="1050" dirty="0" smtClean="0"/>
              <a:t> of the body, the church (Mt. 16:15-18; 1 Cor. 3:11).  From the head comes direction and guidance.  </a:t>
            </a:r>
          </a:p>
          <a:p>
            <a:pPr marL="914400" lvl="1" indent="-514350">
              <a:buFontTx/>
              <a:buAutoNum type="alphaUcPeriod"/>
            </a:pPr>
            <a:r>
              <a:rPr lang="en-US" altLang="en-US" sz="1050" dirty="0" smtClean="0"/>
              <a:t>Christ has </a:t>
            </a:r>
            <a:r>
              <a:rPr lang="en-US" altLang="en-US" sz="1050" b="1" dirty="0" smtClean="0"/>
              <a:t>all authority </a:t>
            </a:r>
            <a:r>
              <a:rPr lang="en-US" altLang="en-US" sz="1050" dirty="0" smtClean="0"/>
              <a:t>(Mt. 17:5; 28:18; Heb. 11:1) </a:t>
            </a:r>
          </a:p>
          <a:p>
            <a:pPr marL="914400" lvl="1" indent="-514350">
              <a:buFontTx/>
              <a:buAutoNum type="alphaUcPeriod"/>
            </a:pPr>
            <a:r>
              <a:rPr lang="en-US" altLang="en-US" sz="1050" dirty="0" smtClean="0"/>
              <a:t>Jesus is the head of the body, the church (Eph. 1:22-23; Col. 1:18).</a:t>
            </a:r>
          </a:p>
          <a:p>
            <a:pPr marL="914400" lvl="1" indent="-514350">
              <a:buFontTx/>
              <a:buAutoNum type="alphaUcPeriod"/>
            </a:pPr>
            <a:r>
              <a:rPr lang="en-US" altLang="en-US" sz="1050" dirty="0" smtClean="0"/>
              <a:t>Christ has all authority (Mt. 17:5; Mt. 28:18; Heb. 11:1)</a:t>
            </a:r>
          </a:p>
          <a:p>
            <a:endParaRPr lang="en-US" dirty="0"/>
          </a:p>
        </p:txBody>
      </p:sp>
      <p:sp>
        <p:nvSpPr>
          <p:cNvPr id="4" name="Slide Number Placeholder 3"/>
          <p:cNvSpPr>
            <a:spLocks noGrp="1"/>
          </p:cNvSpPr>
          <p:nvPr>
            <p:ph type="sldNum" sz="quarter" idx="10"/>
          </p:nvPr>
        </p:nvSpPr>
        <p:spPr/>
        <p:txBody>
          <a:bodyPr/>
          <a:lstStyle/>
          <a:p>
            <a:pPr>
              <a:defRPr/>
            </a:pPr>
            <a:fld id="{CB78A8A3-7E55-8C46-9A56-5E452DD7D2D7}" type="slidenum">
              <a:rPr lang="es-ES" altLang="en-US" smtClean="0"/>
              <a:pPr>
                <a:defRPr/>
              </a:pPr>
              <a:t>5</a:t>
            </a:fld>
            <a:endParaRPr lang="es-ES" altLang="en-US"/>
          </a:p>
        </p:txBody>
      </p:sp>
    </p:spTree>
    <p:extLst>
      <p:ext uri="{BB962C8B-B14F-4D97-AF65-F5344CB8AC3E}">
        <p14:creationId xmlns:p14="http://schemas.microsoft.com/office/powerpoint/2010/main" val="14208172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noTextEdit="1"/>
          </p:cNvSpPr>
          <p:nvPr>
            <p:ph type="sldImg"/>
          </p:nvPr>
        </p:nvSpPr>
        <p:spPr>
          <a:xfrm>
            <a:off x="2095500" y="533400"/>
            <a:ext cx="2743200" cy="2057400"/>
          </a:xfrm>
          <a:ln/>
        </p:spPr>
      </p:sp>
      <p:sp>
        <p:nvSpPr>
          <p:cNvPr id="8397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57200" indent="-514350">
              <a:lnSpc>
                <a:spcPct val="90000"/>
              </a:lnSpc>
              <a:buFontTx/>
              <a:buAutoNum type="alphaUcPeriod"/>
            </a:pPr>
            <a:r>
              <a:rPr lang="en-US" altLang="en-US" sz="1050" dirty="0"/>
              <a:t>The same doctrine was taught  in all the churches.  When false doctrine was sometimes taught it was corrected by referring  </a:t>
            </a:r>
            <a:br>
              <a:rPr lang="en-US" altLang="en-US" sz="1050" dirty="0"/>
            </a:br>
            <a:r>
              <a:rPr lang="en-US" altLang="en-US" sz="1050" dirty="0"/>
              <a:t>  to what was taught by the Lord and His apostles.</a:t>
            </a:r>
          </a:p>
          <a:p>
            <a:pPr marL="914400" lvl="1" indent="-514350">
              <a:lnSpc>
                <a:spcPct val="90000"/>
              </a:lnSpc>
              <a:buFontTx/>
              <a:buAutoNum type="arabicPeriod"/>
            </a:pPr>
            <a:endParaRPr lang="en-US" altLang="en-US" sz="1050" dirty="0"/>
          </a:p>
          <a:p>
            <a:pPr marL="914400" lvl="1" indent="-514350">
              <a:lnSpc>
                <a:spcPct val="90000"/>
              </a:lnSpc>
              <a:buFontTx/>
              <a:buAutoNum type="arabicPeriod"/>
            </a:pPr>
            <a:r>
              <a:rPr lang="en-US" altLang="en-US" sz="1050" dirty="0"/>
              <a:t>Paul told the Corinthians that Timothy “will remind you of my ways which are in Christ, just as I teach everywhere in every church” (1 Cor. 4:17)</a:t>
            </a:r>
            <a:br>
              <a:rPr lang="en-US" altLang="en-US" sz="1050" dirty="0"/>
            </a:br>
            <a:r>
              <a:rPr lang="en-US" altLang="en-US" sz="1050" dirty="0"/>
              <a:t>a.  Timothy was an evangelist who repeated that which he had heard from Paul (2 </a:t>
            </a:r>
            <a:r>
              <a:rPr lang="en-US" altLang="en-US" sz="1050" dirty="0" err="1"/>
              <a:t>Ti</a:t>
            </a:r>
            <a:r>
              <a:rPr lang="en-US" altLang="en-US" sz="1050" dirty="0"/>
              <a:t>. 2:2)</a:t>
            </a:r>
            <a:br>
              <a:rPr lang="en-US" altLang="en-US" sz="1050" dirty="0"/>
            </a:br>
            <a:r>
              <a:rPr lang="en-US" altLang="en-US" sz="1050" dirty="0"/>
              <a:t>b.  Paul taught the same in every church.  This teaching could be either in oral or written form (2 Th. 2:15; 2 Pet. 3:1-2; 1 Jn. 2:21).  Many of the epistles were written to remind the saints of what had been taught by the apostles when they were present with them.  </a:t>
            </a:r>
          </a:p>
          <a:p>
            <a:pPr marL="914400" lvl="1" indent="-514350">
              <a:lnSpc>
                <a:spcPct val="90000"/>
              </a:lnSpc>
              <a:buFontTx/>
              <a:buAutoNum type="arabicPeriod"/>
            </a:pPr>
            <a:r>
              <a:rPr lang="en-US" altLang="en-US" sz="1050" dirty="0"/>
              <a:t>What Paul taught the saints at Corinth about remaining in their calling was the same as he directed in all the churches (1 Cor. 7:17). </a:t>
            </a:r>
          </a:p>
          <a:p>
            <a:pPr marL="914400" lvl="1" indent="-514350">
              <a:lnSpc>
                <a:spcPct val="90000"/>
              </a:lnSpc>
              <a:buFontTx/>
              <a:buAutoNum type="arabicPeriod"/>
            </a:pPr>
            <a:r>
              <a:rPr lang="en-US" altLang="en-US" sz="1050" dirty="0"/>
              <a:t>When Paul commanded the Corinthians to contribute of their funds on the first day of the week, he said that he had “directed the churches of Galatia” also (1 Cor. 16:1).  The epistle to the Galatians contains no such command but Paul evidently them the same thing orally when present with them.     </a:t>
            </a:r>
          </a:p>
          <a:p>
            <a:pPr marL="457200" indent="-514350">
              <a:lnSpc>
                <a:spcPct val="90000"/>
              </a:lnSpc>
              <a:buFontTx/>
              <a:buAutoNum type="alphaUcPeriod"/>
            </a:pPr>
            <a:r>
              <a:rPr lang="en-US" altLang="en-US" sz="1050" dirty="0"/>
              <a:t>Uniformity  of doctrine should result in uniformity of practice.  We should expect each church to be working and worshipping   the same way.  (Roswell should be just like Embry Hills)</a:t>
            </a:r>
          </a:p>
          <a:p>
            <a:pPr marL="457200" indent="-514350">
              <a:lnSpc>
                <a:spcPct val="90000"/>
              </a:lnSpc>
            </a:pPr>
            <a:endParaRPr lang="en-US" altLang="en-US" sz="1100" dirty="0"/>
          </a:p>
        </p:txBody>
      </p:sp>
      <p:sp>
        <p:nvSpPr>
          <p:cNvPr id="8397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A2DA12C-0A13-3642-8867-05C676E6CE1C}" type="slidenum">
              <a:rPr lang="en-US" altLang="en-US"/>
              <a:pPr>
                <a:spcBef>
                  <a:spcPct val="0"/>
                </a:spcBef>
              </a:pPr>
              <a:t>7</a:t>
            </a:fld>
            <a:endParaRPr lang="en-US" altLang="en-US"/>
          </a:p>
        </p:txBody>
      </p:sp>
    </p:spTree>
    <p:extLst>
      <p:ext uri="{BB962C8B-B14F-4D97-AF65-F5344CB8AC3E}">
        <p14:creationId xmlns:p14="http://schemas.microsoft.com/office/powerpoint/2010/main" val="1468531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a:p>
        </p:txBody>
      </p:sp>
      <p:sp>
        <p:nvSpPr>
          <p:cNvPr id="4" name="Slide Number Placeholder 3"/>
          <p:cNvSpPr>
            <a:spLocks noGrp="1"/>
          </p:cNvSpPr>
          <p:nvPr>
            <p:ph type="sldNum" sz="quarter" idx="5"/>
          </p:nvPr>
        </p:nvSpPr>
        <p:spPr/>
        <p:txBody>
          <a:bodyPr/>
          <a:lstStyle/>
          <a:p>
            <a:pPr>
              <a:defRPr/>
            </a:pPr>
            <a:fld id="{5DEF8FAE-EB64-D546-858E-94DB2B6D2B15}" type="slidenum">
              <a:rPr lang="en-US" smtClean="0"/>
              <a:pPr>
                <a:defRPr/>
              </a:pPr>
              <a:t>8</a:t>
            </a:fld>
            <a:endParaRPr lang="en-US" dirty="0"/>
          </a:p>
        </p:txBody>
      </p:sp>
    </p:spTree>
    <p:extLst>
      <p:ext uri="{BB962C8B-B14F-4D97-AF65-F5344CB8AC3E}">
        <p14:creationId xmlns:p14="http://schemas.microsoft.com/office/powerpoint/2010/main" val="2660098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Slide Image Placeholder 1"/>
          <p:cNvSpPr>
            <a:spLocks noGrp="1" noRot="1" noChangeAspect="1" noTextEdit="1"/>
          </p:cNvSpPr>
          <p:nvPr>
            <p:ph type="sldImg"/>
          </p:nvPr>
        </p:nvSpPr>
        <p:spPr>
          <a:xfrm>
            <a:off x="2095500" y="533400"/>
            <a:ext cx="2743200" cy="2057400"/>
          </a:xfrm>
          <a:ln/>
        </p:spPr>
      </p:sp>
      <p:sp>
        <p:nvSpPr>
          <p:cNvPr id="18944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buFontTx/>
              <a:buAutoNum type="arabicPeriod"/>
            </a:pPr>
            <a:r>
              <a:rPr lang="en-US" altLang="en-US" b="1"/>
              <a:t>Direct Statement (Tell) or Command</a:t>
            </a:r>
          </a:p>
          <a:p>
            <a:pPr marL="685800" lvl="1" indent="-228600">
              <a:buFontTx/>
              <a:buChar char="•"/>
            </a:pPr>
            <a:r>
              <a:rPr lang="en-US" altLang="en-US"/>
              <a:t>Repentance (Acts 17:30; Lk. 13:3)</a:t>
            </a:r>
          </a:p>
          <a:p>
            <a:pPr marL="685800" lvl="1" indent="-228600">
              <a:buFontTx/>
              <a:buChar char="•"/>
            </a:pPr>
            <a:r>
              <a:rPr lang="en-US" altLang="en-US"/>
              <a:t>Baptism (Mk. 16:15-16)</a:t>
            </a:r>
          </a:p>
          <a:p>
            <a:pPr marL="685800" lvl="1" indent="-228600">
              <a:buFontTx/>
              <a:buChar char="•"/>
            </a:pPr>
            <a:r>
              <a:rPr lang="en-US" altLang="en-US"/>
              <a:t>Contribute (1 Cor. 16:1-2)</a:t>
            </a:r>
          </a:p>
          <a:p>
            <a:pPr marL="685800" lvl="1" indent="-228600">
              <a:buFontTx/>
              <a:buChar char="•"/>
            </a:pPr>
            <a:r>
              <a:rPr lang="en-US" altLang="en-US"/>
              <a:t>The assembling of the saints (Heb. 10:25)</a:t>
            </a:r>
          </a:p>
          <a:p>
            <a:pPr marL="685800" lvl="1" indent="-228600">
              <a:buFontTx/>
              <a:buChar char="•"/>
            </a:pPr>
            <a:r>
              <a:rPr lang="en-US" altLang="en-US"/>
              <a:t>It is wrong to lie (Col. 3:9)</a:t>
            </a:r>
          </a:p>
          <a:p>
            <a:pPr marL="685800" lvl="1" indent="-228600">
              <a:buFontTx/>
              <a:buChar char="•"/>
            </a:pPr>
            <a:r>
              <a:rPr lang="en-US" altLang="en-US"/>
              <a:t>Do all in the name of the Lord (Col. 3:16)</a:t>
            </a:r>
          </a:p>
          <a:p>
            <a:pPr marL="228600" indent="-228600">
              <a:buFontTx/>
              <a:buAutoNum type="arabicPeriod" startAt="2"/>
            </a:pPr>
            <a:r>
              <a:rPr lang="en-US" altLang="en-US" b="1"/>
              <a:t>Approved Example </a:t>
            </a:r>
            <a:r>
              <a:rPr lang="en-US" altLang="en-US"/>
              <a:t>(Show) as approved by inspired man – the practice of Christians under the guidance of the apostles and other inspired men---divine appointments. </a:t>
            </a:r>
          </a:p>
          <a:p>
            <a:pPr marL="685800" lvl="1" indent="-228600">
              <a:buFontTx/>
              <a:buChar char="•"/>
            </a:pPr>
            <a:r>
              <a:rPr lang="en-US" altLang="en-US"/>
              <a:t>Plurality of Elders (Acts 14:23; Phil. 1:1)</a:t>
            </a:r>
          </a:p>
          <a:p>
            <a:pPr marL="685800" lvl="1" indent="-228600">
              <a:buFontTx/>
              <a:buChar char="•"/>
            </a:pPr>
            <a:r>
              <a:rPr lang="en-US" altLang="en-US"/>
              <a:t>The element of water in baptism (Acts 8:36, 38; 10:47)</a:t>
            </a:r>
          </a:p>
          <a:p>
            <a:pPr marL="685800" lvl="1" indent="-228600">
              <a:buFontTx/>
              <a:buChar char="•"/>
            </a:pPr>
            <a:r>
              <a:rPr lang="en-US" altLang="en-US"/>
              <a:t>The examples/acts of conversion throughout Acts; i.e.; Paul, Cornelius, Lydia, Jailer, Eunuch, etc.    </a:t>
            </a:r>
          </a:p>
          <a:p>
            <a:pPr marL="685800" lvl="1" indent="-228600">
              <a:buFontTx/>
              <a:buChar char="•"/>
            </a:pPr>
            <a:r>
              <a:rPr lang="en-US" altLang="en-US"/>
              <a:t>Breaking bread on first day of week (Acts 20:7)</a:t>
            </a:r>
          </a:p>
          <a:p>
            <a:pPr marL="685800" lvl="1" indent="-228600">
              <a:buFontTx/>
              <a:buChar char="•"/>
            </a:pPr>
            <a:r>
              <a:rPr lang="en-US" altLang="en-US"/>
              <a:t>Support of a local preacher (Paul --- Phil. 4:15-16)</a:t>
            </a:r>
          </a:p>
          <a:p>
            <a:pPr marL="685800" lvl="1" indent="-228600">
              <a:buFontTx/>
              <a:buChar char="•"/>
            </a:pPr>
            <a:r>
              <a:rPr lang="en-US" altLang="en-US"/>
              <a:t>Churches sending relief of others in benevolence (Acts 11:29-30)</a:t>
            </a:r>
          </a:p>
          <a:p>
            <a:pPr marL="228600" indent="-228600">
              <a:buFontTx/>
              <a:buAutoNum type="arabicPeriod" startAt="3"/>
            </a:pPr>
            <a:r>
              <a:rPr lang="en-US" altLang="en-US" b="1"/>
              <a:t>Necessary Inference </a:t>
            </a:r>
            <a:r>
              <a:rPr lang="en-US" altLang="en-US"/>
              <a:t>(Imply) - An inference is a logical conclusion drawn from given data or premises. </a:t>
            </a:r>
          </a:p>
          <a:p>
            <a:pPr marL="685800" lvl="1" indent="-228600">
              <a:buFontTx/>
              <a:buChar char="•"/>
            </a:pPr>
            <a:r>
              <a:rPr lang="en-US" altLang="en-US"/>
              <a:t>Lot went down with Egypt with Abram (Gen. 13:1; 12:10)</a:t>
            </a:r>
          </a:p>
          <a:p>
            <a:pPr marL="685800" lvl="1" indent="-228600">
              <a:buFontTx/>
              <a:buChar char="•"/>
            </a:pPr>
            <a:r>
              <a:rPr lang="en-US" altLang="en-US"/>
              <a:t>Before he was baptized Jesus went down into the water (Mt. 3:16)   </a:t>
            </a:r>
          </a:p>
          <a:p>
            <a:pPr marL="685800" lvl="1" indent="-228600">
              <a:buFontTx/>
              <a:buChar char="•"/>
            </a:pPr>
            <a:endParaRPr lang="en-US" altLang="en-US"/>
          </a:p>
        </p:txBody>
      </p:sp>
      <p:sp>
        <p:nvSpPr>
          <p:cNvPr id="189443"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1929282-EDB7-C84B-9398-1A9D75C87E8F}" type="slidenum">
              <a:rPr lang="en-US" altLang="en-US"/>
              <a:pPr>
                <a:spcBef>
                  <a:spcPct val="0"/>
                </a:spcBef>
              </a:pPr>
              <a:t>9</a:t>
            </a:fld>
            <a:endParaRPr lang="en-US" altLang="en-US"/>
          </a:p>
        </p:txBody>
      </p:sp>
    </p:spTree>
    <p:extLst>
      <p:ext uri="{BB962C8B-B14F-4D97-AF65-F5344CB8AC3E}">
        <p14:creationId xmlns:p14="http://schemas.microsoft.com/office/powerpoint/2010/main" val="14217205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Slide Image Placeholder 1"/>
          <p:cNvSpPr>
            <a:spLocks noGrp="1" noRot="1" noChangeAspect="1" noTextEdit="1"/>
          </p:cNvSpPr>
          <p:nvPr>
            <p:ph type="sldImg"/>
          </p:nvPr>
        </p:nvSpPr>
        <p:spPr>
          <a:xfrm>
            <a:off x="2095500" y="533400"/>
            <a:ext cx="2743200" cy="2057400"/>
          </a:xfrm>
          <a:ln/>
        </p:spPr>
      </p:sp>
      <p:sp>
        <p:nvSpPr>
          <p:cNvPr id="3" name="Notes Placeholder 2"/>
          <p:cNvSpPr>
            <a:spLocks noGrp="1"/>
          </p:cNvSpPr>
          <p:nvPr>
            <p:ph type="body" idx="1"/>
          </p:nvPr>
        </p:nvSpPr>
        <p:spPr/>
        <p:txBody>
          <a:bodyPr>
            <a:normAutofit/>
          </a:bodyPr>
          <a:lstStyle/>
          <a:p>
            <a:pPr marL="228600" indent="-228600">
              <a:buFontTx/>
              <a:buAutoNum type="arabicPeriod" startAt="2"/>
              <a:defRPr/>
            </a:pPr>
            <a:r>
              <a:rPr lang="en-US" b="1" dirty="0" smtClean="0"/>
              <a:t>Approved Example </a:t>
            </a:r>
            <a:r>
              <a:rPr lang="en-US" dirty="0" smtClean="0"/>
              <a:t>(Show) as approved by inspired man – the practice of Christians under the guidance of the apostles and other inspired men---divine appointments. </a:t>
            </a:r>
          </a:p>
          <a:p>
            <a:pPr marL="685800" lvl="1" indent="-228600">
              <a:buFont typeface="Arial" pitchFamily="34" charset="0"/>
              <a:buChar char="•"/>
              <a:defRPr/>
            </a:pPr>
            <a:r>
              <a:rPr lang="en-US" dirty="0" smtClean="0"/>
              <a:t>Plurality of Elders (Acts 14:23; Phil. 1:1)</a:t>
            </a:r>
          </a:p>
          <a:p>
            <a:pPr marL="685800" lvl="1" indent="-228600">
              <a:buFont typeface="Arial" pitchFamily="34" charset="0"/>
              <a:buChar char="•"/>
              <a:defRPr/>
            </a:pPr>
            <a:r>
              <a:rPr lang="en-US" dirty="0" smtClean="0"/>
              <a:t>The element of water in baptism (Acts 8:36, 38; 10:47)</a:t>
            </a:r>
          </a:p>
          <a:p>
            <a:pPr marL="685800" lvl="1" indent="-228600">
              <a:buFont typeface="Arial" pitchFamily="34" charset="0"/>
              <a:buChar char="•"/>
              <a:defRPr/>
            </a:pPr>
            <a:r>
              <a:rPr lang="en-US" dirty="0" smtClean="0"/>
              <a:t>The examples/acts of conversion throughout Acts; i.e.; Paul, Cornelius, Lydia, Jailer, Eunuch, etc.    </a:t>
            </a:r>
          </a:p>
          <a:p>
            <a:pPr marL="685800" lvl="1" indent="-228600">
              <a:buFontTx/>
              <a:buChar char="•"/>
              <a:defRPr/>
            </a:pPr>
            <a:r>
              <a:rPr lang="en-US" dirty="0" smtClean="0"/>
              <a:t>Breaking bread on first day of week (Acts 20:7)</a:t>
            </a:r>
          </a:p>
          <a:p>
            <a:pPr marL="685800" lvl="1" indent="-228600">
              <a:buFontTx/>
              <a:buChar char="•"/>
              <a:defRPr/>
            </a:pPr>
            <a:r>
              <a:rPr lang="en-US" dirty="0" smtClean="0"/>
              <a:t>Support of a local preacher (Paul --- Phil. 4:15-16)</a:t>
            </a:r>
          </a:p>
          <a:p>
            <a:pPr marL="685800" lvl="1" indent="-228600">
              <a:buFontTx/>
              <a:buChar char="•"/>
              <a:defRPr/>
            </a:pPr>
            <a:r>
              <a:rPr lang="en-US" dirty="0" smtClean="0"/>
              <a:t>Churches sending relief of others in benevolence (Acts 11:29-30)</a:t>
            </a:r>
          </a:p>
          <a:p>
            <a:pPr>
              <a:defRPr/>
            </a:pPr>
            <a:endParaRPr lang="en-US" dirty="0"/>
          </a:p>
        </p:txBody>
      </p:sp>
      <p:sp>
        <p:nvSpPr>
          <p:cNvPr id="19149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CDEF18E-C1BD-8F46-9283-154C48C37D36}" type="slidenum">
              <a:rPr lang="en-US" altLang="en-US"/>
              <a:pPr>
                <a:spcBef>
                  <a:spcPct val="0"/>
                </a:spcBef>
              </a:pPr>
              <a:t>10</a:t>
            </a:fld>
            <a:endParaRPr lang="en-US" altLang="en-US"/>
          </a:p>
        </p:txBody>
      </p:sp>
    </p:spTree>
    <p:extLst>
      <p:ext uri="{BB962C8B-B14F-4D97-AF65-F5344CB8AC3E}">
        <p14:creationId xmlns:p14="http://schemas.microsoft.com/office/powerpoint/2010/main" val="14127585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Slide Image Placeholder 1"/>
          <p:cNvSpPr>
            <a:spLocks noGrp="1" noRot="1" noChangeAspect="1" noTextEdit="1"/>
          </p:cNvSpPr>
          <p:nvPr>
            <p:ph type="sldImg"/>
          </p:nvPr>
        </p:nvSpPr>
        <p:spPr>
          <a:xfrm>
            <a:off x="2095500" y="533400"/>
            <a:ext cx="2743200" cy="2057400"/>
          </a:xfrm>
          <a:ln/>
        </p:spPr>
      </p:sp>
      <p:sp>
        <p:nvSpPr>
          <p:cNvPr id="3" name="Notes Placeholder 2"/>
          <p:cNvSpPr>
            <a:spLocks noGrp="1"/>
          </p:cNvSpPr>
          <p:nvPr>
            <p:ph type="body" idx="1"/>
          </p:nvPr>
        </p:nvSpPr>
        <p:spPr/>
        <p:txBody>
          <a:bodyPr>
            <a:normAutofit fontScale="85000" lnSpcReduction="20000"/>
          </a:bodyPr>
          <a:lstStyle/>
          <a:p>
            <a:pPr>
              <a:lnSpc>
                <a:spcPct val="90000"/>
              </a:lnSpc>
              <a:buFontTx/>
              <a:buChar char="•"/>
              <a:defRPr/>
            </a:pPr>
            <a:r>
              <a:rPr lang="en-US" dirty="0" smtClean="0"/>
              <a:t>In our study so far we have seen…</a:t>
            </a:r>
          </a:p>
          <a:p>
            <a:pPr marL="685800" lvl="1" indent="-228600">
              <a:lnSpc>
                <a:spcPct val="90000"/>
              </a:lnSpc>
              <a:buFontTx/>
              <a:buAutoNum type="arabicPeriod"/>
              <a:defRPr/>
            </a:pPr>
            <a:r>
              <a:rPr lang="en-US" dirty="0" smtClean="0"/>
              <a:t>That man’s respect for the Bible as God’s word swings back and forth like a pendulum through history.  </a:t>
            </a:r>
          </a:p>
          <a:p>
            <a:pPr marL="685800" lvl="1" indent="-228600">
              <a:lnSpc>
                <a:spcPct val="90000"/>
              </a:lnSpc>
              <a:buFontTx/>
              <a:buAutoNum type="arabicPeriod"/>
              <a:defRPr/>
            </a:pPr>
            <a:r>
              <a:rPr lang="en-US" dirty="0" smtClean="0"/>
              <a:t>That God expects His authority to be respected and that substitutes, excuses, and blame shifting are unacceptable with Him.  </a:t>
            </a:r>
          </a:p>
          <a:p>
            <a:pPr marL="685800" lvl="1" indent="-228600">
              <a:lnSpc>
                <a:spcPct val="90000"/>
              </a:lnSpc>
              <a:buFontTx/>
              <a:buAutoNum type="arabicPeriod"/>
              <a:defRPr/>
            </a:pPr>
            <a:r>
              <a:rPr lang="en-US" dirty="0" smtClean="0"/>
              <a:t>That one method God uses to give direction to mankind is the principle of direct command.</a:t>
            </a:r>
          </a:p>
          <a:p>
            <a:pPr marL="685800" lvl="1" indent="-228600">
              <a:lnSpc>
                <a:spcPct val="90000"/>
              </a:lnSpc>
              <a:buFontTx/>
              <a:buAutoNum type="arabicPeriod"/>
              <a:defRPr/>
            </a:pPr>
            <a:r>
              <a:rPr lang="en-US" dirty="0" smtClean="0"/>
              <a:t>And that the second method of exercising His authority is making known His will by approved example.</a:t>
            </a:r>
            <a:br>
              <a:rPr lang="en-US" dirty="0" smtClean="0"/>
            </a:br>
            <a:endParaRPr lang="en-US" dirty="0" smtClean="0"/>
          </a:p>
          <a:p>
            <a:pPr>
              <a:lnSpc>
                <a:spcPct val="90000"/>
              </a:lnSpc>
              <a:buFontTx/>
              <a:buChar char="•"/>
              <a:defRPr/>
            </a:pPr>
            <a:r>
              <a:rPr lang="en-US" dirty="0" smtClean="0"/>
              <a:t>Jesus used commands and examples to teach men what God expects of them.  There was a third method that Jesus uses…necessary inference, necessary implication, or forced conclusion.  </a:t>
            </a:r>
            <a:r>
              <a:rPr lang="en-US" b="1" dirty="0" smtClean="0"/>
              <a:t>Notice the emphasis on forced or necessary</a:t>
            </a:r>
            <a:r>
              <a:rPr lang="en-US" dirty="0" smtClean="0"/>
              <a:t>.  What is being said is there is NOT anything specifically said but there is a conclusion or implication which is unavoidable (therefore forced or necessary).    </a:t>
            </a:r>
            <a:br>
              <a:rPr lang="en-US" dirty="0" smtClean="0"/>
            </a:br>
            <a:endParaRPr lang="en-US" dirty="0" smtClean="0"/>
          </a:p>
          <a:p>
            <a:pPr>
              <a:lnSpc>
                <a:spcPct val="90000"/>
              </a:lnSpc>
              <a:buFontTx/>
              <a:buChar char="•"/>
              <a:defRPr/>
            </a:pPr>
            <a:r>
              <a:rPr lang="en-US" dirty="0" smtClean="0"/>
              <a:t>Read the account of Nicodemus coming to Jesus at night (Jhn. 3:1-21). </a:t>
            </a:r>
          </a:p>
          <a:p>
            <a:pPr>
              <a:lnSpc>
                <a:spcPct val="90000"/>
              </a:lnSpc>
              <a:buFontTx/>
              <a:buChar char="•"/>
              <a:defRPr/>
            </a:pPr>
            <a:endParaRPr lang="en-US" dirty="0" smtClean="0"/>
          </a:p>
          <a:p>
            <a:pPr marL="228600" indent="-228600">
              <a:buFontTx/>
              <a:buAutoNum type="arabicPeriod" startAt="3"/>
              <a:defRPr/>
            </a:pPr>
            <a:r>
              <a:rPr lang="en-US" b="1" dirty="0" smtClean="0"/>
              <a:t>Necessary Inference </a:t>
            </a:r>
            <a:r>
              <a:rPr lang="en-US" dirty="0" smtClean="0"/>
              <a:t>(Imply) - An inference is a logical conclusion drawn from given data or premises. These are not expressly stated nor specifically exemplified, but are </a:t>
            </a:r>
            <a:r>
              <a:rPr lang="en-US" u="sng" dirty="0" smtClean="0"/>
              <a:t>necessarily </a:t>
            </a:r>
            <a:r>
              <a:rPr lang="en-US" dirty="0" smtClean="0"/>
              <a:t> implied by the force and the meaning of the text</a:t>
            </a:r>
          </a:p>
          <a:p>
            <a:pPr marL="685800" lvl="1" indent="-228600">
              <a:buFontTx/>
              <a:buChar char="•"/>
              <a:defRPr/>
            </a:pPr>
            <a:r>
              <a:rPr lang="en-US" dirty="0" smtClean="0"/>
              <a:t>Lot went down with Egypt with Abram (Gen. 13:1; 12:10)</a:t>
            </a:r>
          </a:p>
          <a:p>
            <a:pPr marL="685800" lvl="1" indent="-228600">
              <a:buFontTx/>
              <a:buChar char="•"/>
              <a:defRPr/>
            </a:pPr>
            <a:r>
              <a:rPr lang="en-US" dirty="0" smtClean="0"/>
              <a:t>Before he was baptized Jesus went down into the water (Mt. 3:16)   </a:t>
            </a:r>
          </a:p>
          <a:p>
            <a:pPr marL="685800" lvl="1" indent="-228600">
              <a:buFontTx/>
              <a:buChar char="•"/>
              <a:defRPr/>
            </a:pPr>
            <a:r>
              <a:rPr lang="en-US" dirty="0" smtClean="0"/>
              <a:t>The establishment of the church in Acts 2 and the requirement of baptism to enter in (Acts 2)</a:t>
            </a:r>
          </a:p>
          <a:p>
            <a:pPr marL="685800" lvl="1" indent="-228600">
              <a:buFontTx/>
              <a:buChar char="•"/>
              <a:defRPr/>
            </a:pPr>
            <a:r>
              <a:rPr lang="en-US" dirty="0" smtClean="0"/>
              <a:t>Frequency of the Lord’s Supper (Acts 20:7) </a:t>
            </a:r>
            <a:br>
              <a:rPr lang="en-US" dirty="0" smtClean="0"/>
            </a:br>
            <a:endParaRPr lang="en-US" dirty="0" smtClean="0"/>
          </a:p>
          <a:p>
            <a:pPr marL="228600" indent="-228600">
              <a:defRPr/>
            </a:pPr>
            <a:r>
              <a:rPr lang="en-US" dirty="0" smtClean="0"/>
              <a:t>Conclusion - What is being said is there is NOT anything specifically said but there is a conclusion or implication which is unavoidable</a:t>
            </a:r>
          </a:p>
          <a:p>
            <a:pPr marL="228600" indent="-228600">
              <a:defRPr/>
            </a:pPr>
            <a:r>
              <a:rPr lang="en-US" dirty="0" smtClean="0"/>
              <a:t>(therefore forced or necessary). </a:t>
            </a:r>
          </a:p>
          <a:p>
            <a:pPr marL="228600" indent="-228600">
              <a:defRPr/>
            </a:pPr>
            <a:endParaRPr lang="en-US" dirty="0" smtClean="0"/>
          </a:p>
        </p:txBody>
      </p:sp>
      <p:sp>
        <p:nvSpPr>
          <p:cNvPr id="19353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637A28C4-A3F8-444C-BAB7-A4A8227D20BB}" type="slidenum">
              <a:rPr lang="en-US" altLang="en-US"/>
              <a:pPr>
                <a:spcBef>
                  <a:spcPct val="0"/>
                </a:spcBef>
              </a:pPr>
              <a:t>11</a:t>
            </a:fld>
            <a:endParaRPr lang="en-US" altLang="en-US"/>
          </a:p>
        </p:txBody>
      </p:sp>
    </p:spTree>
    <p:extLst>
      <p:ext uri="{BB962C8B-B14F-4D97-AF65-F5344CB8AC3E}">
        <p14:creationId xmlns:p14="http://schemas.microsoft.com/office/powerpoint/2010/main" val="330055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3/17/19 --- Fink</a:t>
            </a:r>
            <a:endParaRPr lang="es-VE"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s-VE" altLang="en-US" smtClean="0"/>
              <a:t>Ascertaining Bible Authority - 4</a:t>
            </a:r>
            <a:endParaRPr lang="es-VE" altLang="en-US"/>
          </a:p>
        </p:txBody>
      </p:sp>
      <p:sp>
        <p:nvSpPr>
          <p:cNvPr id="6" name="Rectangle 6"/>
          <p:cNvSpPr>
            <a:spLocks noGrp="1" noChangeArrowheads="1"/>
          </p:cNvSpPr>
          <p:nvPr>
            <p:ph type="sldNum" sz="quarter" idx="12"/>
          </p:nvPr>
        </p:nvSpPr>
        <p:spPr>
          <a:ln/>
        </p:spPr>
        <p:txBody>
          <a:bodyPr/>
          <a:lstStyle>
            <a:lvl1pPr>
              <a:defRPr/>
            </a:lvl1pPr>
          </a:lstStyle>
          <a:p>
            <a:pPr>
              <a:defRPr/>
            </a:pPr>
            <a:fld id="{A9CB91E1-6186-F74E-8353-909FACF489A8}" type="slidenum">
              <a:rPr lang="es-VE" altLang="en-US"/>
              <a:pPr>
                <a:defRPr/>
              </a:pPr>
              <a:t>‹#›</a:t>
            </a:fld>
            <a:endParaRPr lang="es-VE" altLang="en-US"/>
          </a:p>
        </p:txBody>
      </p:sp>
    </p:spTree>
    <p:extLst>
      <p:ext uri="{BB962C8B-B14F-4D97-AF65-F5344CB8AC3E}">
        <p14:creationId xmlns:p14="http://schemas.microsoft.com/office/powerpoint/2010/main" val="182451624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3/17/19 --- Fink</a:t>
            </a:r>
            <a:endParaRPr lang="es-VE"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s-VE" altLang="en-US" smtClean="0"/>
              <a:t>Ascertaining Bible Authority - 4</a:t>
            </a:r>
            <a:endParaRPr lang="es-VE" altLang="en-US"/>
          </a:p>
        </p:txBody>
      </p:sp>
      <p:sp>
        <p:nvSpPr>
          <p:cNvPr id="6" name="Rectangle 6"/>
          <p:cNvSpPr>
            <a:spLocks noGrp="1" noChangeArrowheads="1"/>
          </p:cNvSpPr>
          <p:nvPr>
            <p:ph type="sldNum" sz="quarter" idx="12"/>
          </p:nvPr>
        </p:nvSpPr>
        <p:spPr>
          <a:ln/>
        </p:spPr>
        <p:txBody>
          <a:bodyPr/>
          <a:lstStyle>
            <a:lvl1pPr>
              <a:defRPr/>
            </a:lvl1pPr>
          </a:lstStyle>
          <a:p>
            <a:pPr>
              <a:defRPr/>
            </a:pPr>
            <a:fld id="{61DCCB5A-9586-7744-A76D-B1C9E2D93D6A}" type="slidenum">
              <a:rPr lang="es-VE" altLang="en-US"/>
              <a:pPr>
                <a:defRPr/>
              </a:pPr>
              <a:t>‹#›</a:t>
            </a:fld>
            <a:endParaRPr lang="es-VE" altLang="en-US"/>
          </a:p>
        </p:txBody>
      </p:sp>
    </p:spTree>
    <p:extLst>
      <p:ext uri="{BB962C8B-B14F-4D97-AF65-F5344CB8AC3E}">
        <p14:creationId xmlns:p14="http://schemas.microsoft.com/office/powerpoint/2010/main" val="132931756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3/17/19 --- Fink</a:t>
            </a:r>
            <a:endParaRPr lang="es-VE"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s-VE" altLang="en-US" smtClean="0"/>
              <a:t>Ascertaining Bible Authority - 4</a:t>
            </a:r>
            <a:endParaRPr lang="es-VE" altLang="en-US"/>
          </a:p>
        </p:txBody>
      </p:sp>
      <p:sp>
        <p:nvSpPr>
          <p:cNvPr id="6" name="Rectangle 6"/>
          <p:cNvSpPr>
            <a:spLocks noGrp="1" noChangeArrowheads="1"/>
          </p:cNvSpPr>
          <p:nvPr>
            <p:ph type="sldNum" sz="quarter" idx="12"/>
          </p:nvPr>
        </p:nvSpPr>
        <p:spPr>
          <a:ln/>
        </p:spPr>
        <p:txBody>
          <a:bodyPr/>
          <a:lstStyle>
            <a:lvl1pPr>
              <a:defRPr/>
            </a:lvl1pPr>
          </a:lstStyle>
          <a:p>
            <a:pPr>
              <a:defRPr/>
            </a:pPr>
            <a:fld id="{AFBB5444-3B9A-014B-902A-4E2B0A0CCC84}" type="slidenum">
              <a:rPr lang="es-VE" altLang="en-US"/>
              <a:pPr>
                <a:defRPr/>
              </a:pPr>
              <a:t>‹#›</a:t>
            </a:fld>
            <a:endParaRPr lang="es-VE" altLang="en-US"/>
          </a:p>
        </p:txBody>
      </p:sp>
    </p:spTree>
    <p:extLst>
      <p:ext uri="{BB962C8B-B14F-4D97-AF65-F5344CB8AC3E}">
        <p14:creationId xmlns:p14="http://schemas.microsoft.com/office/powerpoint/2010/main" val="1567952021"/>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3/17/19 --- Fink</a:t>
            </a:r>
            <a:endParaRPr lang="es-VE"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s-VE" altLang="en-US" smtClean="0"/>
              <a:t>Ascertaining Bible Authority - 4</a:t>
            </a:r>
            <a:endParaRPr lang="es-VE" altLang="en-US"/>
          </a:p>
        </p:txBody>
      </p:sp>
      <p:sp>
        <p:nvSpPr>
          <p:cNvPr id="7" name="Rectangle 6"/>
          <p:cNvSpPr>
            <a:spLocks noGrp="1" noChangeArrowheads="1"/>
          </p:cNvSpPr>
          <p:nvPr>
            <p:ph type="sldNum" sz="quarter" idx="12"/>
          </p:nvPr>
        </p:nvSpPr>
        <p:spPr>
          <a:ln/>
        </p:spPr>
        <p:txBody>
          <a:bodyPr/>
          <a:lstStyle>
            <a:lvl1pPr>
              <a:defRPr/>
            </a:lvl1pPr>
          </a:lstStyle>
          <a:p>
            <a:pPr>
              <a:defRPr/>
            </a:pPr>
            <a:fld id="{FCCB50E9-1845-9148-B2E4-8B19766192BB}" type="slidenum">
              <a:rPr lang="es-VE" altLang="en-US"/>
              <a:pPr>
                <a:defRPr/>
              </a:pPr>
              <a:t>‹#›</a:t>
            </a:fld>
            <a:endParaRPr lang="es-VE" altLang="en-US"/>
          </a:p>
        </p:txBody>
      </p:sp>
    </p:spTree>
    <p:extLst>
      <p:ext uri="{BB962C8B-B14F-4D97-AF65-F5344CB8AC3E}">
        <p14:creationId xmlns:p14="http://schemas.microsoft.com/office/powerpoint/2010/main" val="797784610"/>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3/17/19 --- Fink</a:t>
            </a:r>
            <a:endParaRPr lang="es-VE"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s-VE" altLang="en-US" smtClean="0"/>
              <a:t>Ascertaining Bible Authority - 4</a:t>
            </a:r>
            <a:endParaRPr lang="es-VE" altLang="en-US"/>
          </a:p>
        </p:txBody>
      </p:sp>
      <p:sp>
        <p:nvSpPr>
          <p:cNvPr id="6" name="Rectangle 6"/>
          <p:cNvSpPr>
            <a:spLocks noGrp="1" noChangeArrowheads="1"/>
          </p:cNvSpPr>
          <p:nvPr>
            <p:ph type="sldNum" sz="quarter" idx="12"/>
          </p:nvPr>
        </p:nvSpPr>
        <p:spPr>
          <a:ln/>
        </p:spPr>
        <p:txBody>
          <a:bodyPr/>
          <a:lstStyle>
            <a:lvl1pPr>
              <a:defRPr/>
            </a:lvl1pPr>
          </a:lstStyle>
          <a:p>
            <a:pPr>
              <a:defRPr/>
            </a:pPr>
            <a:fld id="{41482801-75C6-D84B-97E6-354F04451A95}" type="slidenum">
              <a:rPr lang="es-VE" altLang="en-US"/>
              <a:pPr>
                <a:defRPr/>
              </a:pPr>
              <a:t>‹#›</a:t>
            </a:fld>
            <a:endParaRPr lang="es-VE" altLang="en-US"/>
          </a:p>
        </p:txBody>
      </p:sp>
    </p:spTree>
    <p:extLst>
      <p:ext uri="{BB962C8B-B14F-4D97-AF65-F5344CB8AC3E}">
        <p14:creationId xmlns:p14="http://schemas.microsoft.com/office/powerpoint/2010/main" val="162553204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3/17/19 --- Fink</a:t>
            </a:r>
            <a:endParaRPr lang="es-VE"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s-VE" altLang="en-US" smtClean="0"/>
              <a:t>Ascertaining Bible Authority - 4</a:t>
            </a:r>
            <a:endParaRPr lang="es-VE" altLang="en-US"/>
          </a:p>
        </p:txBody>
      </p:sp>
      <p:sp>
        <p:nvSpPr>
          <p:cNvPr id="6" name="Rectangle 6"/>
          <p:cNvSpPr>
            <a:spLocks noGrp="1" noChangeArrowheads="1"/>
          </p:cNvSpPr>
          <p:nvPr>
            <p:ph type="sldNum" sz="quarter" idx="12"/>
          </p:nvPr>
        </p:nvSpPr>
        <p:spPr>
          <a:ln/>
        </p:spPr>
        <p:txBody>
          <a:bodyPr/>
          <a:lstStyle>
            <a:lvl1pPr>
              <a:defRPr/>
            </a:lvl1pPr>
          </a:lstStyle>
          <a:p>
            <a:pPr>
              <a:defRPr/>
            </a:pPr>
            <a:fld id="{8282AA4B-8419-204B-811A-9A23562AFEE2}" type="slidenum">
              <a:rPr lang="es-VE" altLang="en-US"/>
              <a:pPr>
                <a:defRPr/>
              </a:pPr>
              <a:t>‹#›</a:t>
            </a:fld>
            <a:endParaRPr lang="es-VE" altLang="en-US"/>
          </a:p>
        </p:txBody>
      </p:sp>
    </p:spTree>
    <p:extLst>
      <p:ext uri="{BB962C8B-B14F-4D97-AF65-F5344CB8AC3E}">
        <p14:creationId xmlns:p14="http://schemas.microsoft.com/office/powerpoint/2010/main" val="72553420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mtClean="0"/>
              <a:t>3/17/19 --- Fink</a:t>
            </a:r>
            <a:endParaRPr lang="es-VE"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es-VE" altLang="en-US" smtClean="0"/>
              <a:t>Ascertaining Bible Authority - 4</a:t>
            </a:r>
            <a:endParaRPr lang="es-VE" altLang="en-US"/>
          </a:p>
        </p:txBody>
      </p:sp>
      <p:sp>
        <p:nvSpPr>
          <p:cNvPr id="6" name="Rectangle 6"/>
          <p:cNvSpPr>
            <a:spLocks noGrp="1" noChangeArrowheads="1"/>
          </p:cNvSpPr>
          <p:nvPr>
            <p:ph type="sldNum" sz="quarter" idx="12"/>
          </p:nvPr>
        </p:nvSpPr>
        <p:spPr>
          <a:ln/>
        </p:spPr>
        <p:txBody>
          <a:bodyPr/>
          <a:lstStyle>
            <a:lvl1pPr>
              <a:defRPr/>
            </a:lvl1pPr>
          </a:lstStyle>
          <a:p>
            <a:pPr>
              <a:defRPr/>
            </a:pPr>
            <a:fld id="{12EA2878-F600-434C-9345-5DC1180634FF}" type="slidenum">
              <a:rPr lang="es-VE" altLang="en-US"/>
              <a:pPr>
                <a:defRPr/>
              </a:pPr>
              <a:t>‹#›</a:t>
            </a:fld>
            <a:endParaRPr lang="es-VE" altLang="en-US"/>
          </a:p>
        </p:txBody>
      </p:sp>
    </p:spTree>
    <p:extLst>
      <p:ext uri="{BB962C8B-B14F-4D97-AF65-F5344CB8AC3E}">
        <p14:creationId xmlns:p14="http://schemas.microsoft.com/office/powerpoint/2010/main" val="64118534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3/17/19 --- Fink</a:t>
            </a:r>
            <a:endParaRPr lang="es-VE"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s-VE" altLang="en-US" smtClean="0"/>
              <a:t>Ascertaining Bible Authority - 4</a:t>
            </a:r>
            <a:endParaRPr lang="es-VE" altLang="en-US"/>
          </a:p>
        </p:txBody>
      </p:sp>
      <p:sp>
        <p:nvSpPr>
          <p:cNvPr id="7" name="Rectangle 6"/>
          <p:cNvSpPr>
            <a:spLocks noGrp="1" noChangeArrowheads="1"/>
          </p:cNvSpPr>
          <p:nvPr>
            <p:ph type="sldNum" sz="quarter" idx="12"/>
          </p:nvPr>
        </p:nvSpPr>
        <p:spPr>
          <a:ln/>
        </p:spPr>
        <p:txBody>
          <a:bodyPr/>
          <a:lstStyle>
            <a:lvl1pPr>
              <a:defRPr/>
            </a:lvl1pPr>
          </a:lstStyle>
          <a:p>
            <a:pPr>
              <a:defRPr/>
            </a:pPr>
            <a:fld id="{045FBA1B-A131-EB4A-A38E-D36AB8392549}" type="slidenum">
              <a:rPr lang="es-VE" altLang="en-US"/>
              <a:pPr>
                <a:defRPr/>
              </a:pPr>
              <a:t>‹#›</a:t>
            </a:fld>
            <a:endParaRPr lang="es-VE" altLang="en-US"/>
          </a:p>
        </p:txBody>
      </p:sp>
    </p:spTree>
    <p:extLst>
      <p:ext uri="{BB962C8B-B14F-4D97-AF65-F5344CB8AC3E}">
        <p14:creationId xmlns:p14="http://schemas.microsoft.com/office/powerpoint/2010/main" val="329203190"/>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mtClean="0"/>
              <a:t>3/17/19 --- Fink</a:t>
            </a:r>
            <a:endParaRPr lang="es-VE"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es-VE" altLang="en-US" smtClean="0"/>
              <a:t>Ascertaining Bible Authority - 4</a:t>
            </a:r>
            <a:endParaRPr lang="es-VE" altLang="en-US"/>
          </a:p>
        </p:txBody>
      </p:sp>
      <p:sp>
        <p:nvSpPr>
          <p:cNvPr id="9" name="Rectangle 6"/>
          <p:cNvSpPr>
            <a:spLocks noGrp="1" noChangeArrowheads="1"/>
          </p:cNvSpPr>
          <p:nvPr>
            <p:ph type="sldNum" sz="quarter" idx="12"/>
          </p:nvPr>
        </p:nvSpPr>
        <p:spPr>
          <a:ln/>
        </p:spPr>
        <p:txBody>
          <a:bodyPr/>
          <a:lstStyle>
            <a:lvl1pPr>
              <a:defRPr/>
            </a:lvl1pPr>
          </a:lstStyle>
          <a:p>
            <a:pPr>
              <a:defRPr/>
            </a:pPr>
            <a:fld id="{3239DAA3-56CC-5A42-8EE0-738365D4A4CE}" type="slidenum">
              <a:rPr lang="es-VE" altLang="en-US"/>
              <a:pPr>
                <a:defRPr/>
              </a:pPr>
              <a:t>‹#›</a:t>
            </a:fld>
            <a:endParaRPr lang="es-VE" altLang="en-US"/>
          </a:p>
        </p:txBody>
      </p:sp>
    </p:spTree>
    <p:extLst>
      <p:ext uri="{BB962C8B-B14F-4D97-AF65-F5344CB8AC3E}">
        <p14:creationId xmlns:p14="http://schemas.microsoft.com/office/powerpoint/2010/main" val="100013965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mtClean="0"/>
              <a:t>3/17/19 --- Fink</a:t>
            </a:r>
            <a:endParaRPr lang="es-VE"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es-VE" altLang="en-US" smtClean="0"/>
              <a:t>Ascertaining Bible Authority - 4</a:t>
            </a:r>
            <a:endParaRPr lang="es-VE" altLang="en-US"/>
          </a:p>
        </p:txBody>
      </p:sp>
      <p:sp>
        <p:nvSpPr>
          <p:cNvPr id="5" name="Rectangle 6"/>
          <p:cNvSpPr>
            <a:spLocks noGrp="1" noChangeArrowheads="1"/>
          </p:cNvSpPr>
          <p:nvPr>
            <p:ph type="sldNum" sz="quarter" idx="12"/>
          </p:nvPr>
        </p:nvSpPr>
        <p:spPr>
          <a:ln/>
        </p:spPr>
        <p:txBody>
          <a:bodyPr/>
          <a:lstStyle>
            <a:lvl1pPr>
              <a:defRPr/>
            </a:lvl1pPr>
          </a:lstStyle>
          <a:p>
            <a:pPr>
              <a:defRPr/>
            </a:pPr>
            <a:fld id="{CA0BFB23-5FD7-0D49-8313-AD6BCF537391}" type="slidenum">
              <a:rPr lang="es-VE" altLang="en-US"/>
              <a:pPr>
                <a:defRPr/>
              </a:pPr>
              <a:t>‹#›</a:t>
            </a:fld>
            <a:endParaRPr lang="es-VE" altLang="en-US"/>
          </a:p>
        </p:txBody>
      </p:sp>
    </p:spTree>
    <p:extLst>
      <p:ext uri="{BB962C8B-B14F-4D97-AF65-F5344CB8AC3E}">
        <p14:creationId xmlns:p14="http://schemas.microsoft.com/office/powerpoint/2010/main" val="992726937"/>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mtClean="0"/>
              <a:t>3/17/19 --- Fink</a:t>
            </a:r>
            <a:endParaRPr lang="es-VE"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es-VE" altLang="en-US" smtClean="0"/>
              <a:t>Ascertaining Bible Authority - 4</a:t>
            </a:r>
            <a:endParaRPr lang="es-VE" altLang="en-US"/>
          </a:p>
        </p:txBody>
      </p:sp>
      <p:sp>
        <p:nvSpPr>
          <p:cNvPr id="4" name="Rectangle 6"/>
          <p:cNvSpPr>
            <a:spLocks noGrp="1" noChangeArrowheads="1"/>
          </p:cNvSpPr>
          <p:nvPr>
            <p:ph type="sldNum" sz="quarter" idx="12"/>
          </p:nvPr>
        </p:nvSpPr>
        <p:spPr>
          <a:ln/>
        </p:spPr>
        <p:txBody>
          <a:bodyPr/>
          <a:lstStyle>
            <a:lvl1pPr>
              <a:defRPr/>
            </a:lvl1pPr>
          </a:lstStyle>
          <a:p>
            <a:pPr>
              <a:defRPr/>
            </a:pPr>
            <a:fld id="{E7E3F733-4BB9-744F-A887-B57535049065}" type="slidenum">
              <a:rPr lang="es-VE" altLang="en-US"/>
              <a:pPr>
                <a:defRPr/>
              </a:pPr>
              <a:t>‹#›</a:t>
            </a:fld>
            <a:endParaRPr lang="es-VE" altLang="en-US"/>
          </a:p>
        </p:txBody>
      </p:sp>
    </p:spTree>
    <p:extLst>
      <p:ext uri="{BB962C8B-B14F-4D97-AF65-F5344CB8AC3E}">
        <p14:creationId xmlns:p14="http://schemas.microsoft.com/office/powerpoint/2010/main" val="96117661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3/17/19 --- Fink</a:t>
            </a:r>
            <a:endParaRPr lang="es-VE"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s-VE" altLang="en-US" smtClean="0"/>
              <a:t>Ascertaining Bible Authority - 4</a:t>
            </a:r>
            <a:endParaRPr lang="es-VE" altLang="en-US"/>
          </a:p>
        </p:txBody>
      </p:sp>
      <p:sp>
        <p:nvSpPr>
          <p:cNvPr id="7" name="Rectangle 6"/>
          <p:cNvSpPr>
            <a:spLocks noGrp="1" noChangeArrowheads="1"/>
          </p:cNvSpPr>
          <p:nvPr>
            <p:ph type="sldNum" sz="quarter" idx="12"/>
          </p:nvPr>
        </p:nvSpPr>
        <p:spPr>
          <a:ln/>
        </p:spPr>
        <p:txBody>
          <a:bodyPr/>
          <a:lstStyle>
            <a:lvl1pPr>
              <a:defRPr/>
            </a:lvl1pPr>
          </a:lstStyle>
          <a:p>
            <a:pPr>
              <a:defRPr/>
            </a:pPr>
            <a:fld id="{43C21E67-BD31-4141-8694-91C0ABF8860A}" type="slidenum">
              <a:rPr lang="es-VE" altLang="en-US"/>
              <a:pPr>
                <a:defRPr/>
              </a:pPr>
              <a:t>‹#›</a:t>
            </a:fld>
            <a:endParaRPr lang="es-VE" altLang="en-US"/>
          </a:p>
        </p:txBody>
      </p:sp>
    </p:spTree>
    <p:extLst>
      <p:ext uri="{BB962C8B-B14F-4D97-AF65-F5344CB8AC3E}">
        <p14:creationId xmlns:p14="http://schemas.microsoft.com/office/powerpoint/2010/main" val="112339237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mtClean="0"/>
              <a:t>3/17/19 --- Fink</a:t>
            </a:r>
            <a:endParaRPr lang="es-VE"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es-VE" altLang="en-US" smtClean="0"/>
              <a:t>Ascertaining Bible Authority - 4</a:t>
            </a:r>
            <a:endParaRPr lang="es-VE" altLang="en-US"/>
          </a:p>
        </p:txBody>
      </p:sp>
      <p:sp>
        <p:nvSpPr>
          <p:cNvPr id="7" name="Rectangle 6"/>
          <p:cNvSpPr>
            <a:spLocks noGrp="1" noChangeArrowheads="1"/>
          </p:cNvSpPr>
          <p:nvPr>
            <p:ph type="sldNum" sz="quarter" idx="12"/>
          </p:nvPr>
        </p:nvSpPr>
        <p:spPr>
          <a:ln/>
        </p:spPr>
        <p:txBody>
          <a:bodyPr/>
          <a:lstStyle>
            <a:lvl1pPr>
              <a:defRPr/>
            </a:lvl1pPr>
          </a:lstStyle>
          <a:p>
            <a:pPr>
              <a:defRPr/>
            </a:pPr>
            <a:fld id="{BCDAD13B-CA55-7645-9467-2B766D0F0C7A}" type="slidenum">
              <a:rPr lang="es-VE" altLang="en-US"/>
              <a:pPr>
                <a:defRPr/>
              </a:pPr>
              <a:t>‹#›</a:t>
            </a:fld>
            <a:endParaRPr lang="es-VE" altLang="en-US"/>
          </a:p>
        </p:txBody>
      </p:sp>
    </p:spTree>
    <p:extLst>
      <p:ext uri="{BB962C8B-B14F-4D97-AF65-F5344CB8AC3E}">
        <p14:creationId xmlns:p14="http://schemas.microsoft.com/office/powerpoint/2010/main" val="179472622"/>
      </p:ext>
    </p:extLst>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s-VE" altLang="en-US"/>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s-VE" altLang="en-US"/>
              <a:t>Haga clic para modificar el estilo de texto del patrón</a:t>
            </a:r>
          </a:p>
          <a:p>
            <a:pPr lvl="1"/>
            <a:r>
              <a:rPr lang="es-VE" altLang="en-US"/>
              <a:t>Segundo nivel</a:t>
            </a:r>
          </a:p>
          <a:p>
            <a:pPr lvl="2"/>
            <a:r>
              <a:rPr lang="es-VE" altLang="en-US"/>
              <a:t>Tercer nivel</a:t>
            </a:r>
          </a:p>
          <a:p>
            <a:pPr lvl="3"/>
            <a:r>
              <a:rPr lang="es-VE" altLang="en-US"/>
              <a:t>Cuarto nivel</a:t>
            </a:r>
          </a:p>
          <a:p>
            <a:pPr lvl="4"/>
            <a:r>
              <a:rPr lang="es-VE" altLang="en-US"/>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1" hangingPunct="1">
              <a:buFontTx/>
              <a:buNone/>
              <a:defRPr sz="1400" b="0" u="none" smtClean="0"/>
            </a:lvl1pPr>
          </a:lstStyle>
          <a:p>
            <a:pPr>
              <a:defRPr/>
            </a:pPr>
            <a:r>
              <a:rPr lang="en-US" altLang="en-US" smtClean="0"/>
              <a:t>3/17/19 --- Fink</a:t>
            </a:r>
            <a:endParaRPr lang="es-VE"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eaLnBrk="1" hangingPunct="1">
              <a:buFontTx/>
              <a:buNone/>
              <a:defRPr sz="1400" b="0" u="none" smtClean="0"/>
            </a:lvl1pPr>
          </a:lstStyle>
          <a:p>
            <a:pPr>
              <a:defRPr/>
            </a:pPr>
            <a:r>
              <a:rPr lang="es-VE" altLang="en-US" smtClean="0"/>
              <a:t>Ascertaining Bible Authority - 4</a:t>
            </a:r>
            <a:endParaRPr lang="es-VE"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buFontTx/>
              <a:buNone/>
              <a:defRPr sz="1400" b="0" u="none"/>
            </a:lvl1pPr>
          </a:lstStyle>
          <a:p>
            <a:pPr>
              <a:defRPr/>
            </a:pPr>
            <a:fld id="{FE6D68E5-45FF-9E4A-B34A-A30AE655573D}" type="slidenum">
              <a:rPr lang="es-VE" altLang="en-US"/>
              <a:pPr>
                <a:defRPr/>
              </a:pPr>
              <a:t>‹#›</a:t>
            </a:fld>
            <a:endParaRPr lang="es-VE"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2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2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hf hdr="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57200" y="1752600"/>
            <a:ext cx="8229600" cy="2235200"/>
          </a:xfrm>
        </p:spPr>
        <p:txBody>
          <a:bodyPr/>
          <a:lstStyle/>
          <a:p>
            <a:pPr>
              <a:defRPr/>
            </a:pPr>
            <a:r>
              <a:rPr lang="en-US" sz="5400" dirty="0" smtClean="0">
                <a:latin typeface="Abadi MT Condensed Extra Bold" charset="0"/>
                <a:ea typeface="Abadi MT Condensed Extra Bold" charset="0"/>
                <a:cs typeface="Abadi MT Condensed Extra Bold" charset="0"/>
              </a:rPr>
              <a:t>Ascertaining Bible Authority</a:t>
            </a:r>
            <a:br>
              <a:rPr lang="en-US" sz="5400" dirty="0" smtClean="0">
                <a:latin typeface="Abadi MT Condensed Extra Bold" charset="0"/>
                <a:ea typeface="Abadi MT Condensed Extra Bold" charset="0"/>
                <a:cs typeface="Abadi MT Condensed Extra Bold" charset="0"/>
              </a:rPr>
            </a:br>
            <a:r>
              <a:rPr lang="en-US" sz="5400" dirty="0" smtClean="0">
                <a:latin typeface="Abadi MT Condensed Extra Bold" charset="0"/>
                <a:ea typeface="Abadi MT Condensed Extra Bold" charset="0"/>
                <a:cs typeface="Abadi MT Condensed Extra Bold" charset="0"/>
              </a:rPr>
              <a:t>Part 4</a:t>
            </a:r>
            <a:endParaRPr lang="en-US" sz="5400" dirty="0">
              <a:latin typeface="Abadi MT Condensed Extra Bold" charset="0"/>
              <a:ea typeface="Abadi MT Condensed Extra Bold" charset="0"/>
              <a:cs typeface="Abadi MT Condensed Extra Bold" charset="0"/>
            </a:endParaRPr>
          </a:p>
        </p:txBody>
      </p:sp>
      <p:sp>
        <p:nvSpPr>
          <p:cNvPr id="2" name="Footer Placeholder 1"/>
          <p:cNvSpPr>
            <a:spLocks noGrp="1"/>
          </p:cNvSpPr>
          <p:nvPr>
            <p:ph type="ftr" sz="quarter" idx="11"/>
          </p:nvPr>
        </p:nvSpPr>
        <p:spPr/>
        <p:txBody>
          <a:bodyPr/>
          <a:lstStyle/>
          <a:p>
            <a:pPr>
              <a:defRPr/>
            </a:pPr>
            <a:r>
              <a:rPr lang="es-VE" altLang="en-US" smtClean="0"/>
              <a:t>Ascertaining Bible Authority - 4</a:t>
            </a:r>
            <a:endParaRPr lang="es-VE" altLang="en-US"/>
          </a:p>
        </p:txBody>
      </p:sp>
      <p:sp>
        <p:nvSpPr>
          <p:cNvPr id="3" name="Slide Number Placeholder 2"/>
          <p:cNvSpPr>
            <a:spLocks noGrp="1"/>
          </p:cNvSpPr>
          <p:nvPr>
            <p:ph type="sldNum" sz="quarter" idx="12"/>
          </p:nvPr>
        </p:nvSpPr>
        <p:spPr/>
        <p:txBody>
          <a:bodyPr/>
          <a:lstStyle/>
          <a:p>
            <a:pPr>
              <a:defRPr/>
            </a:pPr>
            <a:fld id="{C6AA63CD-DAC4-064B-8E61-BDE19260CD93}" type="slidenum">
              <a:rPr lang="es-VE" altLang="en-US" smtClean="0"/>
              <a:pPr>
                <a:defRPr/>
              </a:pPr>
              <a:t>1</a:t>
            </a:fld>
            <a:endParaRPr lang="es-VE" altLang="en-US"/>
          </a:p>
        </p:txBody>
      </p:sp>
      <p:sp>
        <p:nvSpPr>
          <p:cNvPr id="7" name="Date Placeholder 6"/>
          <p:cNvSpPr>
            <a:spLocks noGrp="1"/>
          </p:cNvSpPr>
          <p:nvPr>
            <p:ph type="dt" sz="quarter" idx="10"/>
          </p:nvPr>
        </p:nvSpPr>
        <p:spPr/>
        <p:txBody>
          <a:bodyPr/>
          <a:lstStyle/>
          <a:p>
            <a:pPr>
              <a:defRPr/>
            </a:pPr>
            <a:r>
              <a:rPr lang="en-US" altLang="en-US" smtClean="0"/>
              <a:t>3/17/19 --- Fink</a:t>
            </a:r>
            <a:endParaRPr lang="es-VE" altLang="en-US"/>
          </a:p>
        </p:txBody>
      </p:sp>
      <p:pic>
        <p:nvPicPr>
          <p:cNvPr id="17413" name="Picture 6" descr="C:\@graphics\gif\Bibles\Bible and Gavel 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457200"/>
            <a:ext cx="3611563" cy="195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Title 1"/>
          <p:cNvSpPr>
            <a:spLocks noGrp="1"/>
          </p:cNvSpPr>
          <p:nvPr>
            <p:ph type="title"/>
          </p:nvPr>
        </p:nvSpPr>
        <p:spPr>
          <a:xfrm>
            <a:off x="457200" y="274638"/>
            <a:ext cx="8229600" cy="639762"/>
          </a:xfrm>
        </p:spPr>
        <p:txBody>
          <a:bodyPr/>
          <a:lstStyle/>
          <a:p>
            <a:r>
              <a:rPr lang="en-US" altLang="en-US" sz="3600" b="1" dirty="0">
                <a:latin typeface="Arial" charset="0"/>
                <a:ea typeface="Arial" charset="0"/>
                <a:cs typeface="Arial" charset="0"/>
              </a:rPr>
              <a:t>Example (Show) </a:t>
            </a:r>
          </a:p>
        </p:txBody>
      </p:sp>
      <p:sp>
        <p:nvSpPr>
          <p:cNvPr id="92163" name="Content Placeholder 2"/>
          <p:cNvSpPr>
            <a:spLocks noGrp="1"/>
          </p:cNvSpPr>
          <p:nvPr>
            <p:ph idx="1"/>
          </p:nvPr>
        </p:nvSpPr>
        <p:spPr>
          <a:xfrm>
            <a:off x="304800" y="1295400"/>
            <a:ext cx="8610600" cy="4876800"/>
          </a:xfrm>
        </p:spPr>
        <p:txBody>
          <a:bodyPr/>
          <a:lstStyle/>
          <a:p>
            <a:pPr marL="514350" indent="-514350">
              <a:buFont typeface="Bergell LET" charset="0"/>
              <a:buAutoNum type="arabicPeriod"/>
            </a:pPr>
            <a:r>
              <a:rPr lang="en-US" altLang="en-US" dirty="0"/>
              <a:t>Plurality of Elders (</a:t>
            </a:r>
            <a:r>
              <a:rPr lang="en-US" altLang="en-US" dirty="0" smtClean="0"/>
              <a:t>Acts </a:t>
            </a:r>
            <a:r>
              <a:rPr lang="en-US" altLang="en-US" dirty="0"/>
              <a:t>14:23; Phil. </a:t>
            </a:r>
            <a:r>
              <a:rPr lang="en-US" altLang="en-US" dirty="0" smtClean="0"/>
              <a:t>1:1)</a:t>
            </a:r>
            <a:endParaRPr lang="en-US" altLang="en-US" dirty="0"/>
          </a:p>
          <a:p>
            <a:pPr marL="514350" indent="-514350">
              <a:buFont typeface="Bergell LET" charset="0"/>
              <a:buAutoNum type="arabicPeriod"/>
            </a:pPr>
            <a:r>
              <a:rPr lang="en-US" altLang="en-US" dirty="0"/>
              <a:t>Element of water in baptism </a:t>
            </a:r>
            <a:r>
              <a:rPr lang="en-US" altLang="en-US" dirty="0" smtClean="0"/>
              <a:t>(Acts </a:t>
            </a:r>
            <a:r>
              <a:rPr lang="en-US" altLang="en-US" dirty="0"/>
              <a:t>8:36, 38; </a:t>
            </a:r>
            <a:r>
              <a:rPr lang="en-US" altLang="en-US" dirty="0" smtClean="0"/>
              <a:t>10:47)</a:t>
            </a:r>
            <a:endParaRPr lang="en-US" altLang="en-US" dirty="0"/>
          </a:p>
          <a:p>
            <a:pPr marL="514350" indent="-514350">
              <a:buFont typeface="Bergell LET" charset="0"/>
              <a:buAutoNum type="arabicPeriod"/>
            </a:pPr>
            <a:r>
              <a:rPr lang="en-US" altLang="en-US" dirty="0"/>
              <a:t>Breaking of bread  </a:t>
            </a:r>
            <a:r>
              <a:rPr lang="en-US" altLang="en-US" dirty="0" smtClean="0"/>
              <a:t>(Acts 20:7)</a:t>
            </a:r>
            <a:endParaRPr lang="en-US" altLang="en-US" dirty="0"/>
          </a:p>
          <a:p>
            <a:pPr marL="514350" indent="-514350">
              <a:buFont typeface="Bergell LET" charset="0"/>
              <a:buAutoNum type="arabicPeriod"/>
            </a:pPr>
            <a:r>
              <a:rPr lang="en-US" altLang="en-US" dirty="0"/>
              <a:t>Support of a local preacher (</a:t>
            </a:r>
            <a:r>
              <a:rPr lang="en-US" altLang="en-US" dirty="0" smtClean="0"/>
              <a:t>Phil</a:t>
            </a:r>
            <a:r>
              <a:rPr lang="en-US" altLang="en-US" dirty="0"/>
              <a:t>. </a:t>
            </a:r>
            <a:r>
              <a:rPr lang="en-US" altLang="en-US" dirty="0" smtClean="0"/>
              <a:t>4:15-16)</a:t>
            </a:r>
            <a:endParaRPr lang="en-US" altLang="en-US" dirty="0"/>
          </a:p>
          <a:p>
            <a:pPr marL="514350" indent="-514350">
              <a:buFont typeface="Bergell LET" charset="0"/>
              <a:buAutoNum type="arabicPeriod"/>
            </a:pPr>
            <a:r>
              <a:rPr lang="en-US" altLang="en-US" dirty="0"/>
              <a:t>Churches sending relief (</a:t>
            </a:r>
            <a:r>
              <a:rPr lang="en-US" altLang="en-US" dirty="0" smtClean="0"/>
              <a:t>Acts 11:29-30)</a:t>
            </a:r>
            <a:endParaRPr lang="en-US" altLang="en-US" dirty="0"/>
          </a:p>
          <a:p>
            <a:pPr marL="514350" indent="-514350">
              <a:buFont typeface="Bergell LET" charset="0"/>
              <a:buAutoNum type="arabicPeriod"/>
            </a:pPr>
            <a:r>
              <a:rPr lang="en-US" altLang="en-US" dirty="0"/>
              <a:t>The several examples of conversion in Acts</a:t>
            </a:r>
          </a:p>
        </p:txBody>
      </p:sp>
      <p:sp>
        <p:nvSpPr>
          <p:cNvPr id="1904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a:spcBef>
                <a:spcPct val="0"/>
              </a:spcBef>
              <a:buSzTx/>
              <a:buFontTx/>
              <a:buNone/>
            </a:pPr>
            <a:fld id="{F2B7DD1C-A630-E04D-A7E9-72C9852A1361}" type="slidenum">
              <a:rPr lang="en-US" altLang="en-US" sz="1400" b="0"/>
              <a:pPr>
                <a:spcBef>
                  <a:spcPct val="0"/>
                </a:spcBef>
                <a:buSzTx/>
                <a:buFontTx/>
                <a:buNone/>
              </a:pPr>
              <a:t>10</a:t>
            </a:fld>
            <a:endParaRPr lang="en-US" altLang="en-US" sz="1400" b="0"/>
          </a:p>
        </p:txBody>
      </p:sp>
      <p:sp>
        <p:nvSpPr>
          <p:cNvPr id="2" name="Date Placeholder 1"/>
          <p:cNvSpPr>
            <a:spLocks noGrp="1"/>
          </p:cNvSpPr>
          <p:nvPr>
            <p:ph type="dt" sz="half" idx="10"/>
          </p:nvPr>
        </p:nvSpPr>
        <p:spPr/>
        <p:txBody>
          <a:bodyPr/>
          <a:lstStyle/>
          <a:p>
            <a:pPr>
              <a:defRPr/>
            </a:pPr>
            <a:r>
              <a:rPr lang="en-US" altLang="en-US" smtClean="0"/>
              <a:t>3/17/19 --- Fink</a:t>
            </a:r>
            <a:endParaRPr lang="es-VE" altLang="en-US"/>
          </a:p>
        </p:txBody>
      </p:sp>
      <p:sp>
        <p:nvSpPr>
          <p:cNvPr id="3" name="Footer Placeholder 2"/>
          <p:cNvSpPr>
            <a:spLocks noGrp="1"/>
          </p:cNvSpPr>
          <p:nvPr>
            <p:ph type="ftr" sz="quarter" idx="11"/>
          </p:nvPr>
        </p:nvSpPr>
        <p:spPr/>
        <p:txBody>
          <a:bodyPr/>
          <a:lstStyle/>
          <a:p>
            <a:pPr>
              <a:defRPr/>
            </a:pPr>
            <a:r>
              <a:rPr lang="es-VE" altLang="en-US" smtClean="0"/>
              <a:t>Ascertaining Bible Authority - 4</a:t>
            </a:r>
            <a:endParaRPr lang="es-VE" altLang="en-US"/>
          </a:p>
        </p:txBody>
      </p:sp>
    </p:spTree>
    <p:extLst>
      <p:ext uri="{BB962C8B-B14F-4D97-AF65-F5344CB8AC3E}">
        <p14:creationId xmlns:p14="http://schemas.microsoft.com/office/powerpoint/2010/main" val="140265013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16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216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216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Title 1"/>
          <p:cNvSpPr>
            <a:spLocks noGrp="1"/>
          </p:cNvSpPr>
          <p:nvPr>
            <p:ph type="title"/>
          </p:nvPr>
        </p:nvSpPr>
        <p:spPr>
          <a:xfrm>
            <a:off x="152400" y="228600"/>
            <a:ext cx="8305800" cy="381000"/>
          </a:xfrm>
        </p:spPr>
        <p:txBody>
          <a:bodyPr/>
          <a:lstStyle/>
          <a:p>
            <a:r>
              <a:rPr lang="en-US" altLang="en-US" sz="3600" b="1" dirty="0">
                <a:latin typeface="Arial" charset="0"/>
                <a:ea typeface="Arial" charset="0"/>
                <a:cs typeface="Arial" charset="0"/>
              </a:rPr>
              <a:t>Necessary Inference (Imply)</a:t>
            </a:r>
          </a:p>
        </p:txBody>
      </p:sp>
      <p:sp>
        <p:nvSpPr>
          <p:cNvPr id="93187" name="Content Placeholder 2"/>
          <p:cNvSpPr>
            <a:spLocks noGrp="1"/>
          </p:cNvSpPr>
          <p:nvPr>
            <p:ph idx="1"/>
          </p:nvPr>
        </p:nvSpPr>
        <p:spPr>
          <a:xfrm>
            <a:off x="152400" y="914400"/>
            <a:ext cx="8839200" cy="5181600"/>
          </a:xfrm>
        </p:spPr>
        <p:txBody>
          <a:bodyPr/>
          <a:lstStyle/>
          <a:p>
            <a:pPr marL="514350" indent="-514350">
              <a:buFont typeface="+mj-lt"/>
              <a:buAutoNum type="arabicPeriod"/>
            </a:pPr>
            <a:r>
              <a:rPr lang="en-US" altLang="en-US" sz="3200" dirty="0" smtClean="0"/>
              <a:t>Lot </a:t>
            </a:r>
            <a:r>
              <a:rPr lang="en-US" altLang="en-US" sz="3200" dirty="0"/>
              <a:t>went down to Egypt with </a:t>
            </a:r>
            <a:r>
              <a:rPr lang="en-US" altLang="en-US" sz="3200" dirty="0" smtClean="0"/>
              <a:t>Abraham (Gen. 13:1; 12:10)</a:t>
            </a:r>
            <a:endParaRPr lang="en-US" altLang="en-US" dirty="0"/>
          </a:p>
          <a:p>
            <a:pPr marL="514350" indent="-514350">
              <a:buFont typeface="+mj-lt"/>
              <a:buAutoNum type="arabicPeriod"/>
            </a:pPr>
            <a:r>
              <a:rPr lang="en-US" altLang="en-US" sz="3200" dirty="0" smtClean="0"/>
              <a:t>Jesus </a:t>
            </a:r>
            <a:r>
              <a:rPr lang="en-US" altLang="en-US" sz="3200" dirty="0"/>
              <a:t>necessarily went down into the water since He came up out of the water (Mt. </a:t>
            </a:r>
            <a:r>
              <a:rPr lang="en-US" altLang="en-US" sz="3200" dirty="0" smtClean="0"/>
              <a:t>3:16)</a:t>
            </a:r>
          </a:p>
          <a:p>
            <a:pPr marL="514350" indent="-514350">
              <a:buFont typeface="+mj-lt"/>
              <a:buAutoNum type="arabicPeriod"/>
            </a:pPr>
            <a:r>
              <a:rPr lang="en-US" altLang="en-US" sz="3200" dirty="0" smtClean="0"/>
              <a:t>The </a:t>
            </a:r>
            <a:r>
              <a:rPr lang="en-US" altLang="en-US" sz="3200" dirty="0"/>
              <a:t>establishment of the church on Pentecost (</a:t>
            </a:r>
            <a:r>
              <a:rPr lang="en-US" altLang="en-US" sz="3200" dirty="0" smtClean="0"/>
              <a:t>Acts 2)</a:t>
            </a:r>
            <a:endParaRPr lang="en-US" altLang="en-US" dirty="0"/>
          </a:p>
          <a:p>
            <a:pPr marL="514350" indent="-514350">
              <a:buFont typeface="+mj-lt"/>
              <a:buAutoNum type="arabicPeriod"/>
            </a:pPr>
            <a:r>
              <a:rPr lang="en-US" altLang="en-US" sz="3200" dirty="0" smtClean="0"/>
              <a:t>Frequency </a:t>
            </a:r>
            <a:r>
              <a:rPr lang="en-US" altLang="en-US" sz="3200" dirty="0"/>
              <a:t>of the Lord’s Supper (Acts 20:7) </a:t>
            </a:r>
          </a:p>
        </p:txBody>
      </p:sp>
      <p:sp>
        <p:nvSpPr>
          <p:cNvPr id="1925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a:spcBef>
                <a:spcPct val="0"/>
              </a:spcBef>
              <a:buSzTx/>
              <a:buFontTx/>
              <a:buNone/>
            </a:pPr>
            <a:fld id="{ED92366F-9264-894F-BA75-5DB0EC3258E3}" type="slidenum">
              <a:rPr lang="en-US" altLang="en-US" sz="1400" b="0"/>
              <a:pPr>
                <a:spcBef>
                  <a:spcPct val="0"/>
                </a:spcBef>
                <a:buSzTx/>
                <a:buFontTx/>
                <a:buNone/>
              </a:pPr>
              <a:t>11</a:t>
            </a:fld>
            <a:endParaRPr lang="en-US" altLang="en-US" sz="1400" b="0"/>
          </a:p>
        </p:txBody>
      </p:sp>
      <p:sp>
        <p:nvSpPr>
          <p:cNvPr id="2" name="Date Placeholder 1"/>
          <p:cNvSpPr>
            <a:spLocks noGrp="1"/>
          </p:cNvSpPr>
          <p:nvPr>
            <p:ph type="dt" sz="half" idx="10"/>
          </p:nvPr>
        </p:nvSpPr>
        <p:spPr/>
        <p:txBody>
          <a:bodyPr/>
          <a:lstStyle/>
          <a:p>
            <a:pPr>
              <a:defRPr/>
            </a:pPr>
            <a:r>
              <a:rPr lang="en-US" altLang="en-US" smtClean="0"/>
              <a:t>3/17/19 --- Fink</a:t>
            </a:r>
            <a:endParaRPr lang="es-VE" altLang="en-US"/>
          </a:p>
        </p:txBody>
      </p:sp>
      <p:sp>
        <p:nvSpPr>
          <p:cNvPr id="3" name="Footer Placeholder 2"/>
          <p:cNvSpPr>
            <a:spLocks noGrp="1"/>
          </p:cNvSpPr>
          <p:nvPr>
            <p:ph type="ftr" sz="quarter" idx="11"/>
          </p:nvPr>
        </p:nvSpPr>
        <p:spPr/>
        <p:txBody>
          <a:bodyPr/>
          <a:lstStyle/>
          <a:p>
            <a:pPr>
              <a:defRPr/>
            </a:pPr>
            <a:r>
              <a:rPr lang="es-VE" altLang="en-US" smtClean="0"/>
              <a:t>Ascertaining Bible Authority - 4</a:t>
            </a:r>
            <a:endParaRPr lang="es-VE" altLang="en-US"/>
          </a:p>
        </p:txBody>
      </p:sp>
    </p:spTree>
    <p:extLst>
      <p:ext uri="{BB962C8B-B14F-4D97-AF65-F5344CB8AC3E}">
        <p14:creationId xmlns:p14="http://schemas.microsoft.com/office/powerpoint/2010/main" val="82236775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Title 1"/>
          <p:cNvSpPr>
            <a:spLocks noGrp="1"/>
          </p:cNvSpPr>
          <p:nvPr>
            <p:ph type="title"/>
          </p:nvPr>
        </p:nvSpPr>
        <p:spPr>
          <a:xfrm>
            <a:off x="457200" y="-76200"/>
            <a:ext cx="8229600" cy="1143000"/>
          </a:xfrm>
        </p:spPr>
        <p:txBody>
          <a:bodyPr/>
          <a:lstStyle/>
          <a:p>
            <a:r>
              <a:rPr lang="en-US" altLang="en-US" sz="3200" b="1" dirty="0">
                <a:latin typeface="Arial" charset="0"/>
                <a:ea typeface="Arial" charset="0"/>
                <a:cs typeface="Arial" charset="0"/>
              </a:rPr>
              <a:t>Using the Lord’s Supper as example</a:t>
            </a:r>
          </a:p>
        </p:txBody>
      </p:sp>
      <p:sp>
        <p:nvSpPr>
          <p:cNvPr id="194562" name="Content Placeholder 2"/>
          <p:cNvSpPr>
            <a:spLocks noGrp="1"/>
          </p:cNvSpPr>
          <p:nvPr>
            <p:ph idx="1"/>
          </p:nvPr>
        </p:nvSpPr>
        <p:spPr>
          <a:xfrm>
            <a:off x="152400" y="1066800"/>
            <a:ext cx="8763000" cy="5654675"/>
          </a:xfrm>
        </p:spPr>
        <p:txBody>
          <a:bodyPr/>
          <a:lstStyle/>
          <a:p>
            <a:r>
              <a:rPr lang="en-US" altLang="en-US" dirty="0"/>
              <a:t>We learn </a:t>
            </a:r>
            <a:r>
              <a:rPr lang="en-US" altLang="en-US" u="sng" dirty="0"/>
              <a:t>what</a:t>
            </a:r>
            <a:r>
              <a:rPr lang="en-US" altLang="en-US" dirty="0"/>
              <a:t> to eat and drink by a </a:t>
            </a:r>
            <a:r>
              <a:rPr lang="en-US" altLang="en-US" b="1" dirty="0"/>
              <a:t>DIRECT STATEMENT </a:t>
            </a:r>
            <a:r>
              <a:rPr lang="en-US" altLang="en-US" dirty="0"/>
              <a:t>(Mt. </a:t>
            </a:r>
            <a:r>
              <a:rPr lang="en-US" altLang="en-US" dirty="0" smtClean="0"/>
              <a:t>26:26-28)</a:t>
            </a:r>
          </a:p>
          <a:p>
            <a:r>
              <a:rPr lang="en-US" altLang="en-US" dirty="0" smtClean="0"/>
              <a:t>We </a:t>
            </a:r>
            <a:r>
              <a:rPr lang="en-US" altLang="en-US" dirty="0"/>
              <a:t>learn </a:t>
            </a:r>
            <a:r>
              <a:rPr lang="en-US" altLang="en-US" u="sng" dirty="0"/>
              <a:t>when</a:t>
            </a:r>
            <a:r>
              <a:rPr lang="en-US" altLang="en-US" dirty="0"/>
              <a:t> to eat and drink by </a:t>
            </a:r>
            <a:r>
              <a:rPr lang="en-US" altLang="en-US" b="1" dirty="0"/>
              <a:t>APPROVED EXAMPLE </a:t>
            </a:r>
            <a:r>
              <a:rPr lang="en-US" altLang="en-US" dirty="0"/>
              <a:t>(Acts </a:t>
            </a:r>
            <a:r>
              <a:rPr lang="en-US" altLang="en-US" dirty="0" smtClean="0"/>
              <a:t>20:7)</a:t>
            </a:r>
          </a:p>
          <a:p>
            <a:r>
              <a:rPr lang="en-US" altLang="en-US" dirty="0" smtClean="0"/>
              <a:t>We </a:t>
            </a:r>
            <a:r>
              <a:rPr lang="en-US" altLang="en-US" dirty="0"/>
              <a:t>know the </a:t>
            </a:r>
            <a:r>
              <a:rPr lang="en-US" altLang="en-US" u="sng" dirty="0"/>
              <a:t>frequency</a:t>
            </a:r>
            <a:r>
              <a:rPr lang="en-US" altLang="en-US" dirty="0"/>
              <a:t> of eating by a </a:t>
            </a:r>
            <a:r>
              <a:rPr lang="en-US" altLang="en-US" b="1" dirty="0"/>
              <a:t>NECESSARY INFERENCE </a:t>
            </a:r>
            <a:r>
              <a:rPr lang="en-US" altLang="en-US" dirty="0"/>
              <a:t>(Acts 20:7)</a:t>
            </a:r>
          </a:p>
          <a:p>
            <a:pPr lvl="1">
              <a:buFont typeface="Wingdings" charset="2"/>
              <a:buChar char="ü"/>
            </a:pPr>
            <a:r>
              <a:rPr lang="en-US" altLang="en-US" sz="3200" dirty="0"/>
              <a:t>Expediency: Any hour within the first day of the week</a:t>
            </a:r>
            <a:r>
              <a:rPr lang="en-US" altLang="en-US" sz="3200" dirty="0" smtClean="0"/>
              <a:t>.</a:t>
            </a:r>
          </a:p>
          <a:p>
            <a:pPr lvl="1">
              <a:buFont typeface="Wingdings" charset="2"/>
              <a:buChar char="ü"/>
            </a:pPr>
            <a:endParaRPr lang="en-US" altLang="en-US" sz="3200" dirty="0"/>
          </a:p>
          <a:p>
            <a:pPr marL="457200" lvl="1" indent="0" algn="ctr">
              <a:buNone/>
            </a:pPr>
            <a:r>
              <a:rPr lang="en-US" altLang="en-US" sz="3600" b="1" dirty="0">
                <a:latin typeface="Abadi MT Condensed Extra Bold" charset="0"/>
                <a:ea typeface="Abadi MT Condensed Extra Bold" charset="0"/>
                <a:cs typeface="Abadi MT Condensed Extra Bold" charset="0"/>
              </a:rPr>
              <a:t>“Tell it, show it, and imply it” </a:t>
            </a:r>
          </a:p>
          <a:p>
            <a:pPr marL="457200" lvl="1" indent="0">
              <a:buNone/>
            </a:pPr>
            <a:endParaRPr lang="en-US" altLang="en-US" sz="3200" dirty="0"/>
          </a:p>
        </p:txBody>
      </p:sp>
      <p:sp>
        <p:nvSpPr>
          <p:cNvPr id="19456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a:spcBef>
                <a:spcPct val="0"/>
              </a:spcBef>
              <a:buSzTx/>
              <a:buFontTx/>
              <a:buNone/>
            </a:pPr>
            <a:fld id="{634AB882-D839-9840-B715-84289A6133B3}" type="slidenum">
              <a:rPr lang="en-US" altLang="en-US" sz="1400" b="0"/>
              <a:pPr>
                <a:spcBef>
                  <a:spcPct val="0"/>
                </a:spcBef>
                <a:buSzTx/>
                <a:buFontTx/>
                <a:buNone/>
              </a:pPr>
              <a:t>12</a:t>
            </a:fld>
            <a:endParaRPr lang="en-US" altLang="en-US" sz="1400" b="0"/>
          </a:p>
        </p:txBody>
      </p:sp>
      <p:sp>
        <p:nvSpPr>
          <p:cNvPr id="2" name="Date Placeholder 1"/>
          <p:cNvSpPr>
            <a:spLocks noGrp="1"/>
          </p:cNvSpPr>
          <p:nvPr>
            <p:ph type="dt" sz="half" idx="10"/>
          </p:nvPr>
        </p:nvSpPr>
        <p:spPr/>
        <p:txBody>
          <a:bodyPr/>
          <a:lstStyle/>
          <a:p>
            <a:pPr>
              <a:defRPr/>
            </a:pPr>
            <a:r>
              <a:rPr lang="en-US" altLang="en-US" smtClean="0"/>
              <a:t>3/17/19 --- Fink</a:t>
            </a:r>
            <a:endParaRPr lang="es-VE" altLang="en-US"/>
          </a:p>
        </p:txBody>
      </p:sp>
      <p:sp>
        <p:nvSpPr>
          <p:cNvPr id="3" name="Footer Placeholder 2"/>
          <p:cNvSpPr>
            <a:spLocks noGrp="1"/>
          </p:cNvSpPr>
          <p:nvPr>
            <p:ph type="ftr" sz="quarter" idx="11"/>
          </p:nvPr>
        </p:nvSpPr>
        <p:spPr/>
        <p:txBody>
          <a:bodyPr/>
          <a:lstStyle/>
          <a:p>
            <a:pPr>
              <a:defRPr/>
            </a:pPr>
            <a:r>
              <a:rPr lang="es-VE" altLang="en-US" smtClean="0"/>
              <a:t>Ascertaining Bible Authority - 4</a:t>
            </a:r>
            <a:endParaRPr lang="es-VE" altLang="en-US"/>
          </a:p>
        </p:txBody>
      </p:sp>
    </p:spTree>
    <p:extLst>
      <p:ext uri="{BB962C8B-B14F-4D97-AF65-F5344CB8AC3E}">
        <p14:creationId xmlns:p14="http://schemas.microsoft.com/office/powerpoint/2010/main" val="88053999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a:spcBef>
                <a:spcPct val="0"/>
              </a:spcBef>
              <a:buSzTx/>
              <a:buFontTx/>
              <a:buNone/>
            </a:pPr>
            <a:fld id="{0867BBB2-BFC7-0D44-B892-6F1CE83B1568}" type="slidenum">
              <a:rPr lang="en-US" altLang="en-US" sz="1400" b="0"/>
              <a:pPr>
                <a:spcBef>
                  <a:spcPct val="0"/>
                </a:spcBef>
                <a:buSzTx/>
                <a:buFontTx/>
                <a:buNone/>
              </a:pPr>
              <a:t>13</a:t>
            </a:fld>
            <a:endParaRPr lang="en-US" altLang="en-US" sz="1400" b="0"/>
          </a:p>
        </p:txBody>
      </p:sp>
      <p:cxnSp>
        <p:nvCxnSpPr>
          <p:cNvPr id="6" name="Straight Connector 5"/>
          <p:cNvCxnSpPr/>
          <p:nvPr/>
        </p:nvCxnSpPr>
        <p:spPr>
          <a:xfrm>
            <a:off x="685800" y="1447800"/>
            <a:ext cx="8458200" cy="0"/>
          </a:xfrm>
          <a:prstGeom prst="line">
            <a:avLst/>
          </a:prstGeom>
          <a:ln w="76200">
            <a:solidFill>
              <a:srgbClr val="6633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035889" y="1447800"/>
            <a:ext cx="0" cy="5410200"/>
          </a:xfrm>
          <a:prstGeom prst="line">
            <a:avLst/>
          </a:prstGeom>
          <a:ln w="762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638800" y="1524000"/>
            <a:ext cx="0" cy="5334000"/>
          </a:xfrm>
          <a:prstGeom prst="line">
            <a:avLst/>
          </a:prstGeom>
          <a:ln w="76200">
            <a:solidFill>
              <a:srgbClr val="000000"/>
            </a:solidFill>
          </a:ln>
        </p:spPr>
        <p:style>
          <a:lnRef idx="1">
            <a:schemeClr val="accent1"/>
          </a:lnRef>
          <a:fillRef idx="0">
            <a:schemeClr val="accent1"/>
          </a:fillRef>
          <a:effectRef idx="0">
            <a:schemeClr val="accent1"/>
          </a:effectRef>
          <a:fontRef idx="minor">
            <a:schemeClr val="tx1"/>
          </a:fontRef>
        </p:style>
      </p:cxnSp>
      <p:sp>
        <p:nvSpPr>
          <p:cNvPr id="185349" name="TextBox 11"/>
          <p:cNvSpPr txBox="1">
            <a:spLocks noChangeArrowheads="1"/>
          </p:cNvSpPr>
          <p:nvPr/>
        </p:nvSpPr>
        <p:spPr bwMode="auto">
          <a:xfrm>
            <a:off x="838200" y="990600"/>
            <a:ext cx="23622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b="0" u="none" dirty="0">
                <a:solidFill>
                  <a:schemeClr val="tx1"/>
                </a:solidFill>
              </a:rPr>
              <a:t>  COMMAND</a:t>
            </a:r>
          </a:p>
        </p:txBody>
      </p:sp>
      <p:sp>
        <p:nvSpPr>
          <p:cNvPr id="185350" name="TextBox 12"/>
          <p:cNvSpPr txBox="1">
            <a:spLocks noChangeArrowheads="1"/>
          </p:cNvSpPr>
          <p:nvPr/>
        </p:nvSpPr>
        <p:spPr bwMode="auto">
          <a:xfrm>
            <a:off x="3429000" y="990600"/>
            <a:ext cx="24384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b="0" u="none" dirty="0">
                <a:solidFill>
                  <a:schemeClr val="tx1"/>
                </a:solidFill>
              </a:rPr>
              <a:t>   GENERIC</a:t>
            </a:r>
          </a:p>
        </p:txBody>
      </p:sp>
      <p:sp>
        <p:nvSpPr>
          <p:cNvPr id="185351" name="TextBox 13"/>
          <p:cNvSpPr txBox="1">
            <a:spLocks noChangeArrowheads="1"/>
          </p:cNvSpPr>
          <p:nvPr/>
        </p:nvSpPr>
        <p:spPr bwMode="auto">
          <a:xfrm>
            <a:off x="6553200" y="990600"/>
            <a:ext cx="1603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b="0" u="none" dirty="0">
                <a:solidFill>
                  <a:schemeClr val="tx1"/>
                </a:solidFill>
              </a:rPr>
              <a:t>SPECIFIC</a:t>
            </a:r>
          </a:p>
        </p:txBody>
      </p:sp>
      <p:sp>
        <p:nvSpPr>
          <p:cNvPr id="185352" name="TextBox 14"/>
          <p:cNvSpPr txBox="1">
            <a:spLocks noChangeArrowheads="1"/>
          </p:cNvSpPr>
          <p:nvPr/>
        </p:nvSpPr>
        <p:spPr bwMode="auto">
          <a:xfrm>
            <a:off x="228601" y="1655949"/>
            <a:ext cx="3200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b="0" u="none" dirty="0">
                <a:solidFill>
                  <a:schemeClr val="tx1"/>
                </a:solidFill>
              </a:rPr>
              <a:t> </a:t>
            </a:r>
            <a:r>
              <a:rPr lang="en-US" altLang="en-US" b="0" u="none" dirty="0" smtClean="0">
                <a:solidFill>
                  <a:schemeClr val="tx1"/>
                </a:solidFill>
              </a:rPr>
              <a:t>ARK </a:t>
            </a:r>
            <a:r>
              <a:rPr lang="en-US" altLang="en-US" b="0" u="none" dirty="0">
                <a:solidFill>
                  <a:schemeClr val="tx1"/>
                </a:solidFill>
              </a:rPr>
              <a:t>(Gen. 6:14)</a:t>
            </a:r>
          </a:p>
        </p:txBody>
      </p:sp>
      <p:sp>
        <p:nvSpPr>
          <p:cNvPr id="185353" name="TextBox 18"/>
          <p:cNvSpPr txBox="1">
            <a:spLocks noChangeArrowheads="1"/>
          </p:cNvSpPr>
          <p:nvPr/>
        </p:nvSpPr>
        <p:spPr bwMode="auto">
          <a:xfrm>
            <a:off x="4079876" y="1614488"/>
            <a:ext cx="1330325"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3000" b="0" u="none" dirty="0">
                <a:solidFill>
                  <a:schemeClr val="tx1"/>
                </a:solidFill>
              </a:rPr>
              <a:t>Wood</a:t>
            </a:r>
          </a:p>
        </p:txBody>
      </p:sp>
      <p:sp>
        <p:nvSpPr>
          <p:cNvPr id="185354" name="TextBox 19"/>
          <p:cNvSpPr txBox="1">
            <a:spLocks noChangeArrowheads="1"/>
          </p:cNvSpPr>
          <p:nvPr/>
        </p:nvSpPr>
        <p:spPr bwMode="auto">
          <a:xfrm>
            <a:off x="6477000" y="1550708"/>
            <a:ext cx="18224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3000" b="0" u="none" dirty="0">
                <a:solidFill>
                  <a:schemeClr val="tx1"/>
                </a:solidFill>
              </a:rPr>
              <a:t>Gopher</a:t>
            </a:r>
          </a:p>
        </p:txBody>
      </p:sp>
      <p:sp>
        <p:nvSpPr>
          <p:cNvPr id="185358" name="TextBox 23"/>
          <p:cNvSpPr txBox="1">
            <a:spLocks noChangeArrowheads="1"/>
          </p:cNvSpPr>
          <p:nvPr/>
        </p:nvSpPr>
        <p:spPr bwMode="auto">
          <a:xfrm>
            <a:off x="316777" y="2337295"/>
            <a:ext cx="308689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b="0" u="none" dirty="0" smtClean="0">
                <a:solidFill>
                  <a:schemeClr val="tx1"/>
                </a:solidFill>
              </a:rPr>
              <a:t>Praise (Eph. 5:18)</a:t>
            </a:r>
            <a:endParaRPr lang="en-US" altLang="en-US" b="0" u="none" dirty="0">
              <a:solidFill>
                <a:schemeClr val="tx1"/>
              </a:solidFill>
            </a:endParaRPr>
          </a:p>
        </p:txBody>
      </p:sp>
      <p:sp>
        <p:nvSpPr>
          <p:cNvPr id="185359" name="TextBox 24"/>
          <p:cNvSpPr txBox="1">
            <a:spLocks noChangeArrowheads="1"/>
          </p:cNvSpPr>
          <p:nvPr/>
        </p:nvSpPr>
        <p:spPr bwMode="auto">
          <a:xfrm>
            <a:off x="4062413" y="2283758"/>
            <a:ext cx="1365249"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3000" b="0" u="none" dirty="0">
                <a:solidFill>
                  <a:schemeClr val="tx1"/>
                </a:solidFill>
              </a:rPr>
              <a:t>Music</a:t>
            </a:r>
          </a:p>
        </p:txBody>
      </p:sp>
      <p:sp>
        <p:nvSpPr>
          <p:cNvPr id="185360" name="TextBox 25"/>
          <p:cNvSpPr txBox="1">
            <a:spLocks noChangeArrowheads="1"/>
          </p:cNvSpPr>
          <p:nvPr/>
        </p:nvSpPr>
        <p:spPr bwMode="auto">
          <a:xfrm>
            <a:off x="6382872" y="2281237"/>
            <a:ext cx="129540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3000" b="0" u="none" dirty="0">
                <a:solidFill>
                  <a:schemeClr val="tx1"/>
                </a:solidFill>
              </a:rPr>
              <a:t>  Sing</a:t>
            </a:r>
          </a:p>
        </p:txBody>
      </p:sp>
      <p:sp>
        <p:nvSpPr>
          <p:cNvPr id="185361" name="TextBox 26"/>
          <p:cNvSpPr txBox="1">
            <a:spLocks noChangeArrowheads="1"/>
          </p:cNvSpPr>
          <p:nvPr/>
        </p:nvSpPr>
        <p:spPr bwMode="auto">
          <a:xfrm>
            <a:off x="324645" y="2953028"/>
            <a:ext cx="44759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b="0" u="none" dirty="0" smtClean="0">
                <a:solidFill>
                  <a:schemeClr val="tx1"/>
                </a:solidFill>
              </a:rPr>
              <a:t>Evangelize (1 </a:t>
            </a:r>
            <a:r>
              <a:rPr lang="en-US" altLang="en-US" b="0" u="none" dirty="0" err="1">
                <a:solidFill>
                  <a:schemeClr val="tx1"/>
                </a:solidFill>
              </a:rPr>
              <a:t>Ti</a:t>
            </a:r>
            <a:r>
              <a:rPr lang="en-US" altLang="en-US" b="0" u="none" dirty="0">
                <a:solidFill>
                  <a:schemeClr val="tx1"/>
                </a:solidFill>
              </a:rPr>
              <a:t>. </a:t>
            </a:r>
            <a:r>
              <a:rPr lang="en-US" altLang="en-US" b="0" u="none" dirty="0" smtClean="0">
                <a:solidFill>
                  <a:schemeClr val="tx1"/>
                </a:solidFill>
              </a:rPr>
              <a:t>3:15</a:t>
            </a:r>
            <a:r>
              <a:rPr lang="en-US" altLang="en-US" b="0" u="none" dirty="0">
                <a:solidFill>
                  <a:schemeClr val="tx1"/>
                </a:solidFill>
              </a:rPr>
              <a:t>)</a:t>
            </a:r>
          </a:p>
        </p:txBody>
      </p:sp>
      <p:sp>
        <p:nvSpPr>
          <p:cNvPr id="185362" name="TextBox 28"/>
          <p:cNvSpPr txBox="1">
            <a:spLocks noChangeArrowheads="1"/>
          </p:cNvSpPr>
          <p:nvPr/>
        </p:nvSpPr>
        <p:spPr bwMode="auto">
          <a:xfrm>
            <a:off x="4057881" y="2922250"/>
            <a:ext cx="146662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3000" b="0" u="none" dirty="0">
                <a:solidFill>
                  <a:schemeClr val="tx1"/>
                </a:solidFill>
              </a:rPr>
              <a:t>Church</a:t>
            </a:r>
          </a:p>
        </p:txBody>
      </p:sp>
      <p:sp>
        <p:nvSpPr>
          <p:cNvPr id="185363" name="TextBox 29"/>
          <p:cNvSpPr txBox="1">
            <a:spLocks noChangeArrowheads="1"/>
          </p:cNvSpPr>
          <p:nvPr/>
        </p:nvSpPr>
        <p:spPr bwMode="auto">
          <a:xfrm>
            <a:off x="5731108" y="2933566"/>
            <a:ext cx="3165474"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b="0" u="none" dirty="0">
                <a:solidFill>
                  <a:schemeClr val="tx1"/>
                </a:solidFill>
              </a:rPr>
              <a:t> </a:t>
            </a:r>
            <a:r>
              <a:rPr lang="en-US" altLang="en-US" sz="3000" b="0" u="none" dirty="0" smtClean="0">
                <a:solidFill>
                  <a:schemeClr val="tx1"/>
                </a:solidFill>
              </a:rPr>
              <a:t>Organization</a:t>
            </a:r>
            <a:endParaRPr lang="en-US" altLang="en-US" sz="3000" b="0" u="none" dirty="0">
              <a:solidFill>
                <a:schemeClr val="tx1"/>
              </a:solidFill>
            </a:endParaRPr>
          </a:p>
          <a:p>
            <a:pPr eaLnBrk="1" hangingPunct="1">
              <a:spcBef>
                <a:spcPct val="0"/>
              </a:spcBef>
              <a:buSzTx/>
              <a:buFontTx/>
              <a:buNone/>
            </a:pPr>
            <a:r>
              <a:rPr lang="en-US" altLang="en-US" sz="2400" b="0" dirty="0">
                <a:solidFill>
                  <a:schemeClr val="tx1"/>
                </a:solidFill>
              </a:rPr>
              <a:t>(</a:t>
            </a:r>
            <a:r>
              <a:rPr lang="en-US" altLang="en-US" sz="3000" b="0" u="none" dirty="0" smtClean="0">
                <a:solidFill>
                  <a:schemeClr val="tx1"/>
                </a:solidFill>
              </a:rPr>
              <a:t>Congregation, </a:t>
            </a:r>
            <a:r>
              <a:rPr lang="en-US" altLang="en-US" sz="3000" b="0" u="none" dirty="0">
                <a:solidFill>
                  <a:schemeClr val="tx1"/>
                </a:solidFill>
              </a:rPr>
              <a:t>Phil. </a:t>
            </a:r>
            <a:r>
              <a:rPr lang="en-US" altLang="en-US" sz="3000" b="0" u="none" dirty="0" smtClean="0">
                <a:solidFill>
                  <a:schemeClr val="tx1"/>
                </a:solidFill>
              </a:rPr>
              <a:t>1:1</a:t>
            </a:r>
            <a:r>
              <a:rPr lang="en-US" altLang="en-US" sz="3000" b="0" u="none" dirty="0">
                <a:solidFill>
                  <a:schemeClr val="tx1"/>
                </a:solidFill>
              </a:rPr>
              <a:t>)</a:t>
            </a:r>
          </a:p>
        </p:txBody>
      </p:sp>
      <p:sp>
        <p:nvSpPr>
          <p:cNvPr id="185364" name="TextBox 30"/>
          <p:cNvSpPr txBox="1">
            <a:spLocks noChangeArrowheads="1"/>
          </p:cNvSpPr>
          <p:nvPr/>
        </p:nvSpPr>
        <p:spPr bwMode="auto">
          <a:xfrm>
            <a:off x="258337" y="4482602"/>
            <a:ext cx="3612376"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3000" b="0" u="none" dirty="0" smtClean="0">
                <a:solidFill>
                  <a:schemeClr val="tx1"/>
                </a:solidFill>
              </a:rPr>
              <a:t> Edify </a:t>
            </a:r>
            <a:r>
              <a:rPr lang="en-US" altLang="en-US" b="0" u="none" dirty="0">
                <a:solidFill>
                  <a:schemeClr val="tx1"/>
                </a:solidFill>
              </a:rPr>
              <a:t>(Eph. 4:16)</a:t>
            </a:r>
          </a:p>
        </p:txBody>
      </p:sp>
      <p:sp>
        <p:nvSpPr>
          <p:cNvPr id="185365" name="Rectangle 33"/>
          <p:cNvSpPr>
            <a:spLocks noChangeArrowheads="1"/>
          </p:cNvSpPr>
          <p:nvPr/>
        </p:nvSpPr>
        <p:spPr bwMode="auto">
          <a:xfrm rot="10800000" flipV="1">
            <a:off x="3969911" y="4466028"/>
            <a:ext cx="155459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b="0" u="none" dirty="0">
                <a:solidFill>
                  <a:schemeClr val="tx1"/>
                </a:solidFill>
              </a:rPr>
              <a:t> </a:t>
            </a:r>
            <a:r>
              <a:rPr lang="en-US" altLang="en-US" sz="3000" b="0" u="none" dirty="0">
                <a:solidFill>
                  <a:schemeClr val="tx1"/>
                </a:solidFill>
              </a:rPr>
              <a:t>Church</a:t>
            </a:r>
          </a:p>
        </p:txBody>
      </p:sp>
      <p:sp>
        <p:nvSpPr>
          <p:cNvPr id="185366" name="TextBox 34"/>
          <p:cNvSpPr txBox="1">
            <a:spLocks noChangeArrowheads="1"/>
          </p:cNvSpPr>
          <p:nvPr/>
        </p:nvSpPr>
        <p:spPr bwMode="auto">
          <a:xfrm>
            <a:off x="5316072" y="4394667"/>
            <a:ext cx="3429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b="0" u="none" dirty="0">
                <a:solidFill>
                  <a:schemeClr val="tx1"/>
                </a:solidFill>
              </a:rPr>
              <a:t>      </a:t>
            </a:r>
            <a:r>
              <a:rPr lang="en-US" altLang="en-US" sz="3000" b="0" u="none" dirty="0" smtClean="0">
                <a:solidFill>
                  <a:schemeClr val="tx1"/>
                </a:solidFill>
              </a:rPr>
              <a:t>Organization</a:t>
            </a:r>
          </a:p>
          <a:p>
            <a:pPr eaLnBrk="1" hangingPunct="1">
              <a:spcBef>
                <a:spcPct val="0"/>
              </a:spcBef>
              <a:buSzTx/>
              <a:buFontTx/>
              <a:buNone/>
            </a:pPr>
            <a:r>
              <a:rPr lang="en-US" altLang="en-US" sz="3000" b="0" u="none" dirty="0" smtClean="0">
                <a:solidFill>
                  <a:schemeClr val="tx1"/>
                </a:solidFill>
              </a:rPr>
              <a:t>    (Congregation)</a:t>
            </a:r>
            <a:endParaRPr lang="en-US" altLang="en-US" sz="3000" b="0" u="none" dirty="0">
              <a:solidFill>
                <a:schemeClr val="tx1"/>
              </a:solidFill>
            </a:endParaRPr>
          </a:p>
        </p:txBody>
      </p:sp>
      <p:sp>
        <p:nvSpPr>
          <p:cNvPr id="185367" name="TextBox 35"/>
          <p:cNvSpPr txBox="1">
            <a:spLocks noChangeArrowheads="1"/>
          </p:cNvSpPr>
          <p:nvPr/>
        </p:nvSpPr>
        <p:spPr bwMode="auto">
          <a:xfrm>
            <a:off x="324645" y="5990599"/>
            <a:ext cx="3546068"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3000" b="0" u="none" dirty="0">
                <a:solidFill>
                  <a:schemeClr val="tx1"/>
                </a:solidFill>
              </a:rPr>
              <a:t>Relieve</a:t>
            </a:r>
            <a:r>
              <a:rPr lang="en-US" altLang="en-US" b="0" u="none" dirty="0">
                <a:solidFill>
                  <a:schemeClr val="tx1"/>
                </a:solidFill>
              </a:rPr>
              <a:t> (</a:t>
            </a:r>
            <a:r>
              <a:rPr lang="en-US" altLang="en-US" b="0" u="none" dirty="0" smtClean="0">
                <a:solidFill>
                  <a:schemeClr val="tx1"/>
                </a:solidFill>
              </a:rPr>
              <a:t>1 </a:t>
            </a:r>
            <a:r>
              <a:rPr lang="en-US" altLang="en-US" b="0" u="none" dirty="0" err="1">
                <a:solidFill>
                  <a:schemeClr val="tx1"/>
                </a:solidFill>
              </a:rPr>
              <a:t>Ti</a:t>
            </a:r>
            <a:r>
              <a:rPr lang="en-US" altLang="en-US" b="0" u="none" dirty="0">
                <a:solidFill>
                  <a:schemeClr val="tx1"/>
                </a:solidFill>
              </a:rPr>
              <a:t>. 5:16)</a:t>
            </a:r>
          </a:p>
        </p:txBody>
      </p:sp>
      <p:sp>
        <p:nvSpPr>
          <p:cNvPr id="185368" name="TextBox 36"/>
          <p:cNvSpPr txBox="1">
            <a:spLocks noChangeArrowheads="1"/>
          </p:cNvSpPr>
          <p:nvPr/>
        </p:nvSpPr>
        <p:spPr bwMode="auto">
          <a:xfrm>
            <a:off x="4107515" y="5922143"/>
            <a:ext cx="1708614"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b="0" u="none" dirty="0">
                <a:solidFill>
                  <a:schemeClr val="tx1"/>
                </a:solidFill>
              </a:rPr>
              <a:t> </a:t>
            </a:r>
            <a:r>
              <a:rPr lang="en-US" altLang="en-US" sz="3000" b="0" u="none" dirty="0">
                <a:solidFill>
                  <a:schemeClr val="tx1"/>
                </a:solidFill>
              </a:rPr>
              <a:t>Church</a:t>
            </a:r>
          </a:p>
        </p:txBody>
      </p:sp>
      <p:sp>
        <p:nvSpPr>
          <p:cNvPr id="185369" name="TextBox 37"/>
          <p:cNvSpPr txBox="1">
            <a:spLocks noChangeArrowheads="1"/>
          </p:cNvSpPr>
          <p:nvPr/>
        </p:nvSpPr>
        <p:spPr bwMode="auto">
          <a:xfrm>
            <a:off x="5724408" y="5673153"/>
            <a:ext cx="302918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3000" b="0" u="none" dirty="0">
                <a:solidFill>
                  <a:schemeClr val="tx1"/>
                </a:solidFill>
              </a:rPr>
              <a:t>   Organization</a:t>
            </a:r>
          </a:p>
          <a:p>
            <a:pPr eaLnBrk="1" hangingPunct="1">
              <a:spcBef>
                <a:spcPct val="0"/>
              </a:spcBef>
              <a:buSzTx/>
              <a:buFontTx/>
              <a:buNone/>
            </a:pPr>
            <a:r>
              <a:rPr lang="en-US" altLang="en-US" sz="3000" b="0" u="none" dirty="0">
                <a:solidFill>
                  <a:schemeClr val="tx1"/>
                </a:solidFill>
              </a:rPr>
              <a:t>(Congregation)</a:t>
            </a:r>
          </a:p>
        </p:txBody>
      </p:sp>
      <p:sp>
        <p:nvSpPr>
          <p:cNvPr id="185370" name="TextBox 38"/>
          <p:cNvSpPr txBox="1">
            <a:spLocks noChangeArrowheads="1"/>
          </p:cNvSpPr>
          <p:nvPr/>
        </p:nvSpPr>
        <p:spPr bwMode="auto">
          <a:xfrm>
            <a:off x="2590800" y="304800"/>
            <a:ext cx="4648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b="0" dirty="0">
                <a:solidFill>
                  <a:schemeClr val="tx1"/>
                </a:solidFill>
                <a:latin typeface="Arial Black" charset="0"/>
              </a:rPr>
              <a:t>Scriptural Authority</a:t>
            </a:r>
          </a:p>
        </p:txBody>
      </p:sp>
      <p:sp>
        <p:nvSpPr>
          <p:cNvPr id="2" name="Date Placeholder 1"/>
          <p:cNvSpPr>
            <a:spLocks noGrp="1"/>
          </p:cNvSpPr>
          <p:nvPr>
            <p:ph type="dt" sz="half" idx="10"/>
          </p:nvPr>
        </p:nvSpPr>
        <p:spPr/>
        <p:txBody>
          <a:bodyPr/>
          <a:lstStyle/>
          <a:p>
            <a:pPr>
              <a:defRPr/>
            </a:pPr>
            <a:r>
              <a:rPr lang="en-US" altLang="en-US" smtClean="0"/>
              <a:t>3/17/19 --- Fink</a:t>
            </a:r>
            <a:endParaRPr lang="es-VE" altLang="en-US"/>
          </a:p>
        </p:txBody>
      </p:sp>
      <p:sp>
        <p:nvSpPr>
          <p:cNvPr id="3" name="Footer Placeholder 2"/>
          <p:cNvSpPr>
            <a:spLocks noGrp="1"/>
          </p:cNvSpPr>
          <p:nvPr>
            <p:ph type="ftr" sz="quarter" idx="11"/>
          </p:nvPr>
        </p:nvSpPr>
        <p:spPr/>
        <p:txBody>
          <a:bodyPr/>
          <a:lstStyle/>
          <a:p>
            <a:pPr>
              <a:defRPr/>
            </a:pPr>
            <a:r>
              <a:rPr lang="es-VE" altLang="en-US" smtClean="0"/>
              <a:t>Ascertaining Bible Authority - 4</a:t>
            </a:r>
            <a:endParaRPr lang="es-VE" altLang="en-US"/>
          </a:p>
        </p:txBody>
      </p:sp>
    </p:spTree>
    <p:extLst>
      <p:ext uri="{BB962C8B-B14F-4D97-AF65-F5344CB8AC3E}">
        <p14:creationId xmlns:p14="http://schemas.microsoft.com/office/powerpoint/2010/main" val="140527133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49" name="Slide Number Placeholder 3"/>
          <p:cNvSpPr>
            <a:spLocks noGrp="1"/>
          </p:cNvSpPr>
          <p:nvPr>
            <p:ph type="sldNum" sz="quarter" idx="12"/>
          </p:nvPr>
        </p:nvSpPr>
        <p:spPr>
          <a:xfrm>
            <a:off x="6477000" y="6400800"/>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a:spcBef>
                <a:spcPct val="0"/>
              </a:spcBef>
              <a:buSzTx/>
              <a:buFontTx/>
              <a:buNone/>
            </a:pPr>
            <a:fld id="{CDC8232D-08F2-0247-A3B0-ED1B98CDAD11}" type="slidenum">
              <a:rPr lang="en-US" altLang="en-US" sz="1400" b="0"/>
              <a:pPr>
                <a:spcBef>
                  <a:spcPct val="0"/>
                </a:spcBef>
                <a:buSzTx/>
                <a:buFontTx/>
                <a:buNone/>
              </a:pPr>
              <a:t>14</a:t>
            </a:fld>
            <a:endParaRPr lang="en-US" altLang="en-US" sz="1400" b="0"/>
          </a:p>
        </p:txBody>
      </p:sp>
      <p:cxnSp>
        <p:nvCxnSpPr>
          <p:cNvPr id="6" name="Straight Connector 5"/>
          <p:cNvCxnSpPr/>
          <p:nvPr/>
        </p:nvCxnSpPr>
        <p:spPr>
          <a:xfrm>
            <a:off x="0" y="1066800"/>
            <a:ext cx="9144000" cy="0"/>
          </a:xfrm>
          <a:prstGeom prst="line">
            <a:avLst/>
          </a:prstGeom>
          <a:ln w="76200">
            <a:solidFill>
              <a:srgbClr val="5C4004"/>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343150" y="1041975"/>
            <a:ext cx="19050" cy="5816025"/>
          </a:xfrm>
          <a:prstGeom prst="line">
            <a:avLst/>
          </a:prstGeom>
          <a:ln w="76200">
            <a:solidFill>
              <a:srgbClr val="5C4004"/>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343400" y="1066800"/>
            <a:ext cx="76200" cy="5791200"/>
          </a:xfrm>
          <a:prstGeom prst="line">
            <a:avLst/>
          </a:prstGeom>
          <a:ln w="76200">
            <a:solidFill>
              <a:srgbClr val="5C4004"/>
            </a:solidFill>
          </a:ln>
        </p:spPr>
        <p:style>
          <a:lnRef idx="1">
            <a:schemeClr val="accent1"/>
          </a:lnRef>
          <a:fillRef idx="0">
            <a:schemeClr val="accent1"/>
          </a:fillRef>
          <a:effectRef idx="0">
            <a:schemeClr val="accent1"/>
          </a:effectRef>
          <a:fontRef idx="minor">
            <a:schemeClr val="tx1"/>
          </a:fontRef>
        </p:style>
      </p:cxnSp>
      <p:sp>
        <p:nvSpPr>
          <p:cNvPr id="309253" name="TextBox 13"/>
          <p:cNvSpPr txBox="1">
            <a:spLocks noChangeArrowheads="1"/>
          </p:cNvSpPr>
          <p:nvPr/>
        </p:nvSpPr>
        <p:spPr bwMode="auto">
          <a:xfrm>
            <a:off x="914400" y="0"/>
            <a:ext cx="6934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b="0" u="none" dirty="0">
                <a:solidFill>
                  <a:schemeClr val="tx1"/>
                </a:solidFill>
                <a:latin typeface="Arial Black" charset="0"/>
              </a:rPr>
              <a:t>              </a:t>
            </a:r>
            <a:r>
              <a:rPr lang="en-US" altLang="en-US" sz="3200" b="0" u="none" dirty="0">
                <a:solidFill>
                  <a:schemeClr val="tx1"/>
                </a:solidFill>
                <a:latin typeface="Arial Black" charset="0"/>
              </a:rPr>
              <a:t>The Work of the Church</a:t>
            </a:r>
          </a:p>
        </p:txBody>
      </p:sp>
      <p:sp>
        <p:nvSpPr>
          <p:cNvPr id="309254" name="TextBox 14"/>
          <p:cNvSpPr txBox="1">
            <a:spLocks noChangeArrowheads="1"/>
          </p:cNvSpPr>
          <p:nvPr/>
        </p:nvSpPr>
        <p:spPr bwMode="auto">
          <a:xfrm>
            <a:off x="838200" y="609600"/>
            <a:ext cx="24431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u="none" dirty="0">
                <a:solidFill>
                  <a:schemeClr val="tx1"/>
                </a:solidFill>
                <a:latin typeface="Abadi MT Condensed Extra Bold" charset="0"/>
                <a:ea typeface="Abadi MT Condensed Extra Bold" charset="0"/>
                <a:cs typeface="Abadi MT Condensed Extra Bold" charset="0"/>
              </a:rPr>
              <a:t>Work</a:t>
            </a:r>
          </a:p>
        </p:txBody>
      </p:sp>
      <p:sp>
        <p:nvSpPr>
          <p:cNvPr id="309255" name="TextBox 16"/>
          <p:cNvSpPr txBox="1">
            <a:spLocks noChangeArrowheads="1"/>
          </p:cNvSpPr>
          <p:nvPr/>
        </p:nvSpPr>
        <p:spPr bwMode="auto">
          <a:xfrm>
            <a:off x="6172200" y="609600"/>
            <a:ext cx="21859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b="0" dirty="0">
                <a:solidFill>
                  <a:schemeClr val="tx1"/>
                </a:solidFill>
              </a:rPr>
              <a:t>        </a:t>
            </a:r>
            <a:r>
              <a:rPr lang="en-US" altLang="en-US" b="0" u="none" dirty="0">
                <a:solidFill>
                  <a:schemeClr val="tx1"/>
                </a:solidFill>
                <a:latin typeface="Abadi MT Condensed Extra Bold" charset="0"/>
                <a:ea typeface="Abadi MT Condensed Extra Bold" charset="0"/>
                <a:cs typeface="Abadi MT Condensed Extra Bold" charset="0"/>
              </a:rPr>
              <a:t>Excluded</a:t>
            </a:r>
          </a:p>
        </p:txBody>
      </p:sp>
      <p:sp>
        <p:nvSpPr>
          <p:cNvPr id="309256" name="TextBox 20"/>
          <p:cNvSpPr txBox="1">
            <a:spLocks noChangeArrowheads="1"/>
          </p:cNvSpPr>
          <p:nvPr/>
        </p:nvSpPr>
        <p:spPr bwMode="auto">
          <a:xfrm>
            <a:off x="1219200" y="2286000"/>
            <a:ext cx="22098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b="0">
                <a:solidFill>
                  <a:schemeClr val="tx1"/>
                </a:solidFill>
              </a:rPr>
              <a:t>    </a:t>
            </a:r>
          </a:p>
        </p:txBody>
      </p:sp>
      <p:sp>
        <p:nvSpPr>
          <p:cNvPr id="309257" name="TextBox 27"/>
          <p:cNvSpPr txBox="1">
            <a:spLocks noChangeArrowheads="1"/>
          </p:cNvSpPr>
          <p:nvPr/>
        </p:nvSpPr>
        <p:spPr bwMode="auto">
          <a:xfrm>
            <a:off x="1143000" y="4800600"/>
            <a:ext cx="18208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b="0">
                <a:solidFill>
                  <a:schemeClr val="tx1"/>
                </a:solidFill>
              </a:rPr>
              <a:t> </a:t>
            </a:r>
            <a:endParaRPr lang="en-US" altLang="en-US" sz="2000" b="0">
              <a:solidFill>
                <a:schemeClr val="tx1"/>
              </a:solidFill>
            </a:endParaRPr>
          </a:p>
        </p:txBody>
      </p:sp>
      <p:sp>
        <p:nvSpPr>
          <p:cNvPr id="309258" name="TextBox 28"/>
          <p:cNvSpPr txBox="1">
            <a:spLocks noChangeArrowheads="1"/>
          </p:cNvSpPr>
          <p:nvPr/>
        </p:nvSpPr>
        <p:spPr bwMode="auto">
          <a:xfrm>
            <a:off x="3124200" y="4724400"/>
            <a:ext cx="30813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b="0">
                <a:solidFill>
                  <a:schemeClr val="tx1"/>
                </a:solidFill>
              </a:rPr>
              <a:t> </a:t>
            </a:r>
          </a:p>
        </p:txBody>
      </p:sp>
      <p:sp>
        <p:nvSpPr>
          <p:cNvPr id="309259" name="TextBox 29"/>
          <p:cNvSpPr txBox="1">
            <a:spLocks noChangeArrowheads="1"/>
          </p:cNvSpPr>
          <p:nvPr/>
        </p:nvSpPr>
        <p:spPr bwMode="auto">
          <a:xfrm>
            <a:off x="6400800" y="4800600"/>
            <a:ext cx="2698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b="0">
                <a:solidFill>
                  <a:schemeClr val="tx1"/>
                </a:solidFill>
              </a:rPr>
              <a:t> </a:t>
            </a:r>
          </a:p>
        </p:txBody>
      </p:sp>
      <p:sp>
        <p:nvSpPr>
          <p:cNvPr id="309260" name="TextBox 30"/>
          <p:cNvSpPr txBox="1">
            <a:spLocks noChangeArrowheads="1"/>
          </p:cNvSpPr>
          <p:nvPr/>
        </p:nvSpPr>
        <p:spPr bwMode="auto">
          <a:xfrm>
            <a:off x="1219200" y="6019800"/>
            <a:ext cx="14843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b="0">
                <a:solidFill>
                  <a:schemeClr val="tx1"/>
                </a:solidFill>
              </a:rPr>
              <a:t> </a:t>
            </a:r>
            <a:endParaRPr lang="en-US" altLang="en-US" sz="2000" b="0">
              <a:solidFill>
                <a:schemeClr val="tx1"/>
              </a:solidFill>
            </a:endParaRPr>
          </a:p>
        </p:txBody>
      </p:sp>
      <p:sp>
        <p:nvSpPr>
          <p:cNvPr id="309261" name="TextBox 31"/>
          <p:cNvSpPr txBox="1">
            <a:spLocks noChangeArrowheads="1"/>
          </p:cNvSpPr>
          <p:nvPr/>
        </p:nvSpPr>
        <p:spPr bwMode="auto">
          <a:xfrm>
            <a:off x="3657600" y="6019800"/>
            <a:ext cx="1371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b="0">
                <a:solidFill>
                  <a:schemeClr val="tx1"/>
                </a:solidFill>
              </a:rPr>
              <a:t>  </a:t>
            </a:r>
          </a:p>
        </p:txBody>
      </p:sp>
      <p:cxnSp>
        <p:nvCxnSpPr>
          <p:cNvPr id="37" name="Straight Connector 36"/>
          <p:cNvCxnSpPr/>
          <p:nvPr/>
        </p:nvCxnSpPr>
        <p:spPr>
          <a:xfrm>
            <a:off x="6629401" y="1066800"/>
            <a:ext cx="23812" cy="5791200"/>
          </a:xfrm>
          <a:prstGeom prst="line">
            <a:avLst/>
          </a:prstGeom>
          <a:ln w="76200">
            <a:solidFill>
              <a:srgbClr val="5C4004"/>
            </a:solidFill>
          </a:ln>
        </p:spPr>
        <p:style>
          <a:lnRef idx="1">
            <a:schemeClr val="accent1"/>
          </a:lnRef>
          <a:fillRef idx="0">
            <a:schemeClr val="accent1"/>
          </a:fillRef>
          <a:effectRef idx="0">
            <a:schemeClr val="accent1"/>
          </a:effectRef>
          <a:fontRef idx="minor">
            <a:schemeClr val="tx1"/>
          </a:fontRef>
        </p:style>
      </p:cxnSp>
      <p:sp>
        <p:nvSpPr>
          <p:cNvPr id="309263" name="TextBox 37"/>
          <p:cNvSpPr txBox="1">
            <a:spLocks noChangeArrowheads="1"/>
          </p:cNvSpPr>
          <p:nvPr/>
        </p:nvSpPr>
        <p:spPr bwMode="auto">
          <a:xfrm>
            <a:off x="2514600" y="609600"/>
            <a:ext cx="18176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b="0" u="none" dirty="0">
                <a:solidFill>
                  <a:schemeClr val="tx1"/>
                </a:solidFill>
                <a:latin typeface="Abadi MT Condensed Extra Bold" charset="0"/>
                <a:ea typeface="Abadi MT Condensed Extra Bold" charset="0"/>
                <a:cs typeface="Abadi MT Condensed Extra Bold" charset="0"/>
              </a:rPr>
              <a:t>Essentials</a:t>
            </a:r>
          </a:p>
        </p:txBody>
      </p:sp>
      <p:sp>
        <p:nvSpPr>
          <p:cNvPr id="309264" name="TextBox 38"/>
          <p:cNvSpPr txBox="1">
            <a:spLocks noChangeArrowheads="1"/>
          </p:cNvSpPr>
          <p:nvPr/>
        </p:nvSpPr>
        <p:spPr bwMode="auto">
          <a:xfrm>
            <a:off x="4191000" y="609600"/>
            <a:ext cx="23129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b="0" u="none" dirty="0">
                <a:solidFill>
                  <a:schemeClr val="tx1"/>
                </a:solidFill>
              </a:rPr>
              <a:t>    </a:t>
            </a:r>
            <a:r>
              <a:rPr lang="en-US" altLang="en-US" b="0" u="none" dirty="0">
                <a:solidFill>
                  <a:schemeClr val="tx1"/>
                </a:solidFill>
                <a:latin typeface="Abadi MT Condensed Extra Bold" charset="0"/>
                <a:ea typeface="Abadi MT Condensed Extra Bold" charset="0"/>
                <a:cs typeface="Abadi MT Condensed Extra Bold" charset="0"/>
              </a:rPr>
              <a:t>Organization</a:t>
            </a:r>
          </a:p>
        </p:txBody>
      </p:sp>
      <p:sp>
        <p:nvSpPr>
          <p:cNvPr id="309265" name="TextBox 39"/>
          <p:cNvSpPr txBox="1">
            <a:spLocks noChangeArrowheads="1"/>
          </p:cNvSpPr>
          <p:nvPr/>
        </p:nvSpPr>
        <p:spPr bwMode="auto">
          <a:xfrm>
            <a:off x="242889" y="1471909"/>
            <a:ext cx="2233611"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u="none" dirty="0">
                <a:solidFill>
                  <a:schemeClr val="tx1"/>
                </a:solidFill>
              </a:rPr>
              <a:t> </a:t>
            </a:r>
            <a:r>
              <a:rPr lang="en-US" altLang="en-US" sz="2400" u="none" dirty="0" smtClean="0">
                <a:solidFill>
                  <a:schemeClr val="tx1"/>
                </a:solidFill>
              </a:rPr>
              <a:t>Evangelize</a:t>
            </a:r>
            <a:endParaRPr lang="en-US" altLang="en-US" sz="2400" u="none" dirty="0">
              <a:solidFill>
                <a:schemeClr val="tx1"/>
              </a:solidFill>
            </a:endParaRPr>
          </a:p>
          <a:p>
            <a:pPr eaLnBrk="1" hangingPunct="1">
              <a:spcBef>
                <a:spcPct val="0"/>
              </a:spcBef>
              <a:buSzTx/>
              <a:buFontTx/>
              <a:buNone/>
            </a:pPr>
            <a:r>
              <a:rPr lang="en-US" altLang="en-US" sz="2400" u="none" dirty="0" smtClean="0">
                <a:solidFill>
                  <a:schemeClr val="tx1"/>
                </a:solidFill>
              </a:rPr>
              <a:t>(Mt</a:t>
            </a:r>
            <a:r>
              <a:rPr lang="en-US" altLang="en-US" sz="2400" u="none" dirty="0">
                <a:solidFill>
                  <a:schemeClr val="tx1"/>
                </a:solidFill>
              </a:rPr>
              <a:t>. </a:t>
            </a:r>
            <a:r>
              <a:rPr lang="en-US" altLang="en-US" sz="2400" u="none" dirty="0" smtClean="0">
                <a:solidFill>
                  <a:schemeClr val="tx1"/>
                </a:solidFill>
              </a:rPr>
              <a:t>28:18-20)</a:t>
            </a:r>
            <a:endParaRPr lang="en-US" altLang="en-US" sz="2400" u="none" dirty="0">
              <a:solidFill>
                <a:schemeClr val="tx1"/>
              </a:solidFill>
            </a:endParaRPr>
          </a:p>
        </p:txBody>
      </p:sp>
      <p:cxnSp>
        <p:nvCxnSpPr>
          <p:cNvPr id="41" name="Straight Connector 40"/>
          <p:cNvCxnSpPr/>
          <p:nvPr/>
        </p:nvCxnSpPr>
        <p:spPr>
          <a:xfrm>
            <a:off x="0" y="3050243"/>
            <a:ext cx="9144000" cy="16986"/>
          </a:xfrm>
          <a:prstGeom prst="line">
            <a:avLst/>
          </a:prstGeom>
          <a:ln w="76200">
            <a:solidFill>
              <a:srgbClr val="5C4004"/>
            </a:solidFill>
          </a:ln>
        </p:spPr>
        <p:style>
          <a:lnRef idx="1">
            <a:schemeClr val="accent1"/>
          </a:lnRef>
          <a:fillRef idx="0">
            <a:schemeClr val="accent1"/>
          </a:fillRef>
          <a:effectRef idx="0">
            <a:schemeClr val="accent1"/>
          </a:effectRef>
          <a:fontRef idx="minor">
            <a:schemeClr val="tx1"/>
          </a:fontRef>
        </p:style>
      </p:cxnSp>
      <p:sp>
        <p:nvSpPr>
          <p:cNvPr id="309267" name="TextBox 45"/>
          <p:cNvSpPr txBox="1">
            <a:spLocks noChangeArrowheads="1"/>
          </p:cNvSpPr>
          <p:nvPr/>
        </p:nvSpPr>
        <p:spPr bwMode="auto">
          <a:xfrm>
            <a:off x="2514600" y="1390650"/>
            <a:ext cx="1808163"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u="none" dirty="0">
                <a:solidFill>
                  <a:schemeClr val="tx1"/>
                </a:solidFill>
              </a:rPr>
              <a:t>Place</a:t>
            </a:r>
          </a:p>
          <a:p>
            <a:pPr eaLnBrk="1" hangingPunct="1">
              <a:spcBef>
                <a:spcPct val="0"/>
              </a:spcBef>
              <a:buSzTx/>
              <a:buFontTx/>
              <a:buNone/>
            </a:pPr>
            <a:r>
              <a:rPr lang="en-US" altLang="en-US" sz="2400" u="none" dirty="0">
                <a:solidFill>
                  <a:schemeClr val="tx1"/>
                </a:solidFill>
              </a:rPr>
              <a:t>Facilities</a:t>
            </a:r>
          </a:p>
          <a:p>
            <a:pPr eaLnBrk="1" hangingPunct="1">
              <a:spcBef>
                <a:spcPct val="0"/>
              </a:spcBef>
              <a:buSzTx/>
              <a:buFontTx/>
              <a:buNone/>
            </a:pPr>
            <a:r>
              <a:rPr lang="en-US" altLang="en-US" sz="2400" u="none" dirty="0">
                <a:solidFill>
                  <a:schemeClr val="tx1"/>
                </a:solidFill>
              </a:rPr>
              <a:t>Personnel</a:t>
            </a:r>
          </a:p>
        </p:txBody>
      </p:sp>
      <p:sp>
        <p:nvSpPr>
          <p:cNvPr id="309268" name="TextBox 46"/>
          <p:cNvSpPr txBox="1">
            <a:spLocks noChangeArrowheads="1"/>
          </p:cNvSpPr>
          <p:nvPr/>
        </p:nvSpPr>
        <p:spPr bwMode="auto">
          <a:xfrm>
            <a:off x="4191000" y="1676400"/>
            <a:ext cx="25146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b="0" u="none" dirty="0">
                <a:solidFill>
                  <a:schemeClr val="tx1"/>
                </a:solidFill>
              </a:rPr>
              <a:t>   </a:t>
            </a:r>
            <a:r>
              <a:rPr lang="en-US" altLang="en-US" sz="2400" u="none" dirty="0">
                <a:solidFill>
                  <a:schemeClr val="tx1"/>
                </a:solidFill>
              </a:rPr>
              <a:t>Congregation</a:t>
            </a:r>
          </a:p>
          <a:p>
            <a:pPr eaLnBrk="1" hangingPunct="1">
              <a:spcBef>
                <a:spcPct val="0"/>
              </a:spcBef>
              <a:buSzTx/>
              <a:buFontTx/>
              <a:buNone/>
            </a:pPr>
            <a:r>
              <a:rPr lang="en-US" altLang="en-US" sz="2400" u="none" dirty="0">
                <a:solidFill>
                  <a:schemeClr val="tx1"/>
                </a:solidFill>
              </a:rPr>
              <a:t>  </a:t>
            </a:r>
            <a:r>
              <a:rPr lang="en-US" altLang="en-US" sz="2400" u="none" dirty="0" smtClean="0">
                <a:solidFill>
                  <a:schemeClr val="tx1"/>
                </a:solidFill>
              </a:rPr>
              <a:t> -</a:t>
            </a:r>
            <a:r>
              <a:rPr lang="en-US" altLang="en-US" sz="2000" i="1" u="none" dirty="0">
                <a:solidFill>
                  <a:schemeClr val="tx1"/>
                </a:solidFill>
              </a:rPr>
              <a:t>It’s own agency</a:t>
            </a:r>
          </a:p>
        </p:txBody>
      </p:sp>
      <p:sp>
        <p:nvSpPr>
          <p:cNvPr id="309269" name="TextBox 47"/>
          <p:cNvSpPr txBox="1">
            <a:spLocks noChangeArrowheads="1"/>
          </p:cNvSpPr>
          <p:nvPr/>
        </p:nvSpPr>
        <p:spPr bwMode="auto">
          <a:xfrm>
            <a:off x="6705600" y="1676400"/>
            <a:ext cx="209073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u="none" dirty="0">
                <a:solidFill>
                  <a:schemeClr val="tx1"/>
                </a:solidFill>
              </a:rPr>
              <a:t>Every other </a:t>
            </a:r>
          </a:p>
          <a:p>
            <a:pPr eaLnBrk="1" hangingPunct="1">
              <a:spcBef>
                <a:spcPct val="0"/>
              </a:spcBef>
              <a:buSzTx/>
              <a:buFontTx/>
              <a:buNone/>
            </a:pPr>
            <a:r>
              <a:rPr lang="en-US" altLang="en-US" sz="2400" u="none" dirty="0">
                <a:solidFill>
                  <a:schemeClr val="tx1"/>
                </a:solidFill>
              </a:rPr>
              <a:t>organization</a:t>
            </a:r>
          </a:p>
        </p:txBody>
      </p:sp>
      <p:cxnSp>
        <p:nvCxnSpPr>
          <p:cNvPr id="49" name="Straight Connector 48"/>
          <p:cNvCxnSpPr/>
          <p:nvPr/>
        </p:nvCxnSpPr>
        <p:spPr>
          <a:xfrm>
            <a:off x="0" y="4953000"/>
            <a:ext cx="9220200" cy="0"/>
          </a:xfrm>
          <a:prstGeom prst="line">
            <a:avLst/>
          </a:prstGeom>
          <a:ln w="76200">
            <a:solidFill>
              <a:srgbClr val="5C4004"/>
            </a:solidFill>
          </a:ln>
        </p:spPr>
        <p:style>
          <a:lnRef idx="1">
            <a:schemeClr val="accent1"/>
          </a:lnRef>
          <a:fillRef idx="0">
            <a:schemeClr val="accent1"/>
          </a:fillRef>
          <a:effectRef idx="0">
            <a:schemeClr val="accent1"/>
          </a:effectRef>
          <a:fontRef idx="minor">
            <a:schemeClr val="tx1"/>
          </a:fontRef>
        </p:style>
      </p:cxnSp>
      <p:sp>
        <p:nvSpPr>
          <p:cNvPr id="309271" name="TextBox 51"/>
          <p:cNvSpPr txBox="1">
            <a:spLocks noChangeArrowheads="1"/>
          </p:cNvSpPr>
          <p:nvPr/>
        </p:nvSpPr>
        <p:spPr bwMode="auto">
          <a:xfrm>
            <a:off x="180976" y="3295829"/>
            <a:ext cx="2181224" cy="824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b="0" u="none" dirty="0">
                <a:solidFill>
                  <a:schemeClr val="tx1"/>
                </a:solidFill>
              </a:rPr>
              <a:t>  </a:t>
            </a:r>
            <a:r>
              <a:rPr lang="en-US" altLang="en-US" sz="2400" u="none" dirty="0">
                <a:solidFill>
                  <a:schemeClr val="tx1"/>
                </a:solidFill>
              </a:rPr>
              <a:t>Edify</a:t>
            </a:r>
          </a:p>
          <a:p>
            <a:pPr eaLnBrk="1" hangingPunct="1">
              <a:spcBef>
                <a:spcPct val="0"/>
              </a:spcBef>
              <a:buSzTx/>
              <a:buFontTx/>
              <a:buNone/>
            </a:pPr>
            <a:r>
              <a:rPr lang="en-US" altLang="en-US" sz="2400" u="none" dirty="0">
                <a:solidFill>
                  <a:schemeClr val="tx1"/>
                </a:solidFill>
              </a:rPr>
              <a:t> </a:t>
            </a:r>
            <a:r>
              <a:rPr lang="en-US" altLang="en-US" sz="2400" u="none" dirty="0" smtClean="0">
                <a:solidFill>
                  <a:schemeClr val="tx1"/>
                </a:solidFill>
              </a:rPr>
              <a:t>(Eph</a:t>
            </a:r>
            <a:r>
              <a:rPr lang="en-US" altLang="en-US" sz="2400" u="none" dirty="0">
                <a:solidFill>
                  <a:schemeClr val="tx1"/>
                </a:solidFill>
              </a:rPr>
              <a:t>. </a:t>
            </a:r>
            <a:r>
              <a:rPr lang="en-US" altLang="en-US" sz="2400" u="none" dirty="0" smtClean="0">
                <a:solidFill>
                  <a:schemeClr val="tx1"/>
                </a:solidFill>
              </a:rPr>
              <a:t>4:16)</a:t>
            </a:r>
            <a:endParaRPr lang="en-US" altLang="en-US" sz="2400" u="none" dirty="0">
              <a:solidFill>
                <a:schemeClr val="tx1"/>
              </a:solidFill>
            </a:endParaRPr>
          </a:p>
        </p:txBody>
      </p:sp>
      <p:sp>
        <p:nvSpPr>
          <p:cNvPr id="309272" name="TextBox 52"/>
          <p:cNvSpPr txBox="1">
            <a:spLocks noChangeArrowheads="1"/>
          </p:cNvSpPr>
          <p:nvPr/>
        </p:nvSpPr>
        <p:spPr bwMode="auto">
          <a:xfrm>
            <a:off x="2617787" y="3290888"/>
            <a:ext cx="18780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u="none" dirty="0">
                <a:solidFill>
                  <a:schemeClr val="tx1"/>
                </a:solidFill>
              </a:rPr>
              <a:t>Place</a:t>
            </a:r>
          </a:p>
          <a:p>
            <a:pPr eaLnBrk="1" hangingPunct="1">
              <a:spcBef>
                <a:spcPct val="0"/>
              </a:spcBef>
              <a:buSzTx/>
              <a:buFontTx/>
              <a:buNone/>
            </a:pPr>
            <a:r>
              <a:rPr lang="en-US" altLang="en-US" sz="2400" u="none" dirty="0">
                <a:solidFill>
                  <a:schemeClr val="tx1"/>
                </a:solidFill>
              </a:rPr>
              <a:t>Facilities</a:t>
            </a:r>
          </a:p>
          <a:p>
            <a:pPr eaLnBrk="1" hangingPunct="1">
              <a:spcBef>
                <a:spcPct val="0"/>
              </a:spcBef>
              <a:buSzTx/>
              <a:buFontTx/>
              <a:buNone/>
            </a:pPr>
            <a:r>
              <a:rPr lang="en-US" altLang="en-US" sz="2400" u="none" dirty="0">
                <a:solidFill>
                  <a:schemeClr val="tx1"/>
                </a:solidFill>
              </a:rPr>
              <a:t>Personnel</a:t>
            </a:r>
          </a:p>
        </p:txBody>
      </p:sp>
      <p:sp>
        <p:nvSpPr>
          <p:cNvPr id="309273" name="TextBox 53"/>
          <p:cNvSpPr txBox="1">
            <a:spLocks noChangeArrowheads="1"/>
          </p:cNvSpPr>
          <p:nvPr/>
        </p:nvSpPr>
        <p:spPr bwMode="auto">
          <a:xfrm>
            <a:off x="4495800" y="3463925"/>
            <a:ext cx="268446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u="none" dirty="0">
                <a:solidFill>
                  <a:schemeClr val="tx1"/>
                </a:solidFill>
              </a:rPr>
              <a:t>Congregation</a:t>
            </a:r>
          </a:p>
          <a:p>
            <a:pPr eaLnBrk="1" hangingPunct="1">
              <a:spcBef>
                <a:spcPct val="0"/>
              </a:spcBef>
              <a:buSzTx/>
              <a:buFontTx/>
              <a:buNone/>
            </a:pPr>
            <a:r>
              <a:rPr lang="en-US" altLang="en-US" sz="2400" u="none" dirty="0">
                <a:solidFill>
                  <a:schemeClr val="tx1"/>
                </a:solidFill>
              </a:rPr>
              <a:t>-</a:t>
            </a:r>
            <a:r>
              <a:rPr lang="en-US" altLang="en-US" sz="2000" i="1" u="none" dirty="0">
                <a:solidFill>
                  <a:schemeClr val="tx1"/>
                </a:solidFill>
              </a:rPr>
              <a:t>It’s own agency</a:t>
            </a:r>
          </a:p>
        </p:txBody>
      </p:sp>
      <p:sp>
        <p:nvSpPr>
          <p:cNvPr id="309274" name="TextBox 54"/>
          <p:cNvSpPr txBox="1">
            <a:spLocks noChangeArrowheads="1"/>
          </p:cNvSpPr>
          <p:nvPr/>
        </p:nvSpPr>
        <p:spPr bwMode="auto">
          <a:xfrm>
            <a:off x="4419600" y="5168900"/>
            <a:ext cx="260826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b="0" u="none" dirty="0">
                <a:solidFill>
                  <a:schemeClr val="tx1"/>
                </a:solidFill>
              </a:rPr>
              <a:t> </a:t>
            </a:r>
            <a:r>
              <a:rPr lang="en-US" altLang="en-US" sz="2400" u="none" dirty="0">
                <a:solidFill>
                  <a:schemeClr val="tx1"/>
                </a:solidFill>
              </a:rPr>
              <a:t>Congregation  </a:t>
            </a:r>
          </a:p>
          <a:p>
            <a:pPr eaLnBrk="1" hangingPunct="1">
              <a:spcBef>
                <a:spcPct val="0"/>
              </a:spcBef>
              <a:buSzTx/>
              <a:buFontTx/>
              <a:buNone/>
            </a:pPr>
            <a:r>
              <a:rPr lang="en-US" altLang="en-US" sz="2400" u="none" dirty="0">
                <a:solidFill>
                  <a:schemeClr val="tx1"/>
                </a:solidFill>
              </a:rPr>
              <a:t> -</a:t>
            </a:r>
            <a:r>
              <a:rPr lang="en-US" altLang="en-US" sz="2000" i="1" u="none" dirty="0">
                <a:solidFill>
                  <a:schemeClr val="tx1"/>
                </a:solidFill>
              </a:rPr>
              <a:t>It’s own agency</a:t>
            </a:r>
          </a:p>
          <a:p>
            <a:pPr eaLnBrk="1" hangingPunct="1">
              <a:spcBef>
                <a:spcPct val="0"/>
              </a:spcBef>
              <a:buSzTx/>
              <a:buFontTx/>
              <a:buNone/>
            </a:pPr>
            <a:endParaRPr lang="en-US" altLang="en-US" sz="2400" u="none" dirty="0">
              <a:solidFill>
                <a:schemeClr val="tx1"/>
              </a:solidFill>
            </a:endParaRPr>
          </a:p>
        </p:txBody>
      </p:sp>
      <p:sp>
        <p:nvSpPr>
          <p:cNvPr id="309275" name="TextBox 56"/>
          <p:cNvSpPr txBox="1">
            <a:spLocks noChangeArrowheads="1"/>
          </p:cNvSpPr>
          <p:nvPr/>
        </p:nvSpPr>
        <p:spPr bwMode="auto">
          <a:xfrm>
            <a:off x="6705600" y="3463924"/>
            <a:ext cx="22463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u="none" dirty="0">
                <a:solidFill>
                  <a:schemeClr val="tx1"/>
                </a:solidFill>
              </a:rPr>
              <a:t>Every other </a:t>
            </a:r>
          </a:p>
          <a:p>
            <a:pPr eaLnBrk="1" hangingPunct="1">
              <a:spcBef>
                <a:spcPct val="0"/>
              </a:spcBef>
              <a:buSzTx/>
              <a:buFontTx/>
              <a:buNone/>
            </a:pPr>
            <a:r>
              <a:rPr lang="en-US" altLang="en-US" sz="2400" u="none" dirty="0">
                <a:solidFill>
                  <a:schemeClr val="tx1"/>
                </a:solidFill>
              </a:rPr>
              <a:t>organization</a:t>
            </a:r>
          </a:p>
        </p:txBody>
      </p:sp>
      <p:sp>
        <p:nvSpPr>
          <p:cNvPr id="309276" name="TextBox 57"/>
          <p:cNvSpPr txBox="1">
            <a:spLocks noChangeArrowheads="1"/>
          </p:cNvSpPr>
          <p:nvPr/>
        </p:nvSpPr>
        <p:spPr bwMode="auto">
          <a:xfrm>
            <a:off x="6742112" y="5137150"/>
            <a:ext cx="20177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u="none" dirty="0">
                <a:solidFill>
                  <a:schemeClr val="tx1"/>
                </a:solidFill>
              </a:rPr>
              <a:t>Every other </a:t>
            </a:r>
          </a:p>
          <a:p>
            <a:pPr eaLnBrk="1" hangingPunct="1">
              <a:spcBef>
                <a:spcPct val="0"/>
              </a:spcBef>
              <a:buSzTx/>
              <a:buFontTx/>
              <a:buNone/>
            </a:pPr>
            <a:r>
              <a:rPr lang="en-US" altLang="en-US" sz="2400" u="none" dirty="0">
                <a:solidFill>
                  <a:schemeClr val="tx1"/>
                </a:solidFill>
              </a:rPr>
              <a:t>organization</a:t>
            </a:r>
          </a:p>
        </p:txBody>
      </p:sp>
      <p:sp>
        <p:nvSpPr>
          <p:cNvPr id="309277" name="TextBox 58"/>
          <p:cNvSpPr txBox="1">
            <a:spLocks noChangeArrowheads="1"/>
          </p:cNvSpPr>
          <p:nvPr/>
        </p:nvSpPr>
        <p:spPr bwMode="auto">
          <a:xfrm>
            <a:off x="2514600" y="5081647"/>
            <a:ext cx="1725613"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u="none" dirty="0">
                <a:solidFill>
                  <a:schemeClr val="tx1"/>
                </a:solidFill>
              </a:rPr>
              <a:t>Place</a:t>
            </a:r>
          </a:p>
          <a:p>
            <a:pPr eaLnBrk="1" hangingPunct="1">
              <a:spcBef>
                <a:spcPct val="0"/>
              </a:spcBef>
              <a:buSzTx/>
              <a:buFontTx/>
              <a:buNone/>
            </a:pPr>
            <a:r>
              <a:rPr lang="en-US" altLang="en-US" sz="2400" u="none" dirty="0">
                <a:solidFill>
                  <a:schemeClr val="tx1"/>
                </a:solidFill>
              </a:rPr>
              <a:t>Facilities</a:t>
            </a:r>
          </a:p>
          <a:p>
            <a:pPr eaLnBrk="1" hangingPunct="1">
              <a:spcBef>
                <a:spcPct val="0"/>
              </a:spcBef>
              <a:buSzTx/>
              <a:buFontTx/>
              <a:buNone/>
            </a:pPr>
            <a:r>
              <a:rPr lang="en-US" altLang="en-US" sz="2400" u="none" dirty="0">
                <a:solidFill>
                  <a:schemeClr val="tx1"/>
                </a:solidFill>
              </a:rPr>
              <a:t>Personnel</a:t>
            </a:r>
          </a:p>
          <a:p>
            <a:pPr eaLnBrk="1" hangingPunct="1">
              <a:spcBef>
                <a:spcPct val="0"/>
              </a:spcBef>
              <a:buSzTx/>
              <a:buFontTx/>
              <a:buNone/>
            </a:pPr>
            <a:endParaRPr lang="en-US" altLang="en-US" sz="2400" b="0" dirty="0">
              <a:solidFill>
                <a:schemeClr val="tx1"/>
              </a:solidFill>
            </a:endParaRPr>
          </a:p>
        </p:txBody>
      </p:sp>
      <p:sp>
        <p:nvSpPr>
          <p:cNvPr id="309278" name="TextBox 59"/>
          <p:cNvSpPr txBox="1">
            <a:spLocks noChangeArrowheads="1"/>
          </p:cNvSpPr>
          <p:nvPr/>
        </p:nvSpPr>
        <p:spPr bwMode="auto">
          <a:xfrm>
            <a:off x="197167" y="5399087"/>
            <a:ext cx="23479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sz="2400" u="none" dirty="0">
                <a:solidFill>
                  <a:schemeClr val="tx1"/>
                </a:solidFill>
              </a:rPr>
              <a:t>Benevolence</a:t>
            </a:r>
          </a:p>
          <a:p>
            <a:pPr eaLnBrk="1" hangingPunct="1">
              <a:spcBef>
                <a:spcPct val="0"/>
              </a:spcBef>
              <a:buSzTx/>
              <a:buFontTx/>
              <a:buNone/>
            </a:pPr>
            <a:r>
              <a:rPr lang="en-US" altLang="en-US" sz="2400" u="none" dirty="0">
                <a:solidFill>
                  <a:schemeClr val="tx1"/>
                </a:solidFill>
              </a:rPr>
              <a:t>  </a:t>
            </a:r>
            <a:r>
              <a:rPr lang="en-US" altLang="en-US" sz="2400" u="none" dirty="0" smtClean="0">
                <a:solidFill>
                  <a:schemeClr val="tx1"/>
                </a:solidFill>
              </a:rPr>
              <a:t>(1 </a:t>
            </a:r>
            <a:r>
              <a:rPr lang="en-US" altLang="en-US" sz="2400" u="none" dirty="0" err="1" smtClean="0">
                <a:solidFill>
                  <a:schemeClr val="tx1"/>
                </a:solidFill>
              </a:rPr>
              <a:t>Ti</a:t>
            </a:r>
            <a:r>
              <a:rPr lang="en-US" altLang="en-US" sz="2400" u="none" dirty="0">
                <a:solidFill>
                  <a:schemeClr val="tx1"/>
                </a:solidFill>
              </a:rPr>
              <a:t>.</a:t>
            </a:r>
            <a:r>
              <a:rPr lang="en-US" altLang="en-US" sz="2400" u="none" dirty="0" smtClean="0">
                <a:solidFill>
                  <a:schemeClr val="tx1"/>
                </a:solidFill>
              </a:rPr>
              <a:t> 5:16)</a:t>
            </a:r>
            <a:endParaRPr lang="en-US" altLang="en-US" sz="2400" u="none" dirty="0">
              <a:solidFill>
                <a:schemeClr val="tx1"/>
              </a:solidFill>
            </a:endParaRPr>
          </a:p>
        </p:txBody>
      </p:sp>
      <p:sp>
        <p:nvSpPr>
          <p:cNvPr id="13" name="Date Placeholder 12"/>
          <p:cNvSpPr>
            <a:spLocks noGrp="1"/>
          </p:cNvSpPr>
          <p:nvPr>
            <p:ph type="dt" sz="half" idx="10"/>
          </p:nvPr>
        </p:nvSpPr>
        <p:spPr/>
        <p:txBody>
          <a:bodyPr/>
          <a:lstStyle/>
          <a:p>
            <a:pPr>
              <a:defRPr/>
            </a:pPr>
            <a:r>
              <a:rPr lang="en-US" altLang="en-US" smtClean="0"/>
              <a:t>3/17/19 --- Fink</a:t>
            </a:r>
            <a:endParaRPr lang="es-VE" altLang="en-US"/>
          </a:p>
        </p:txBody>
      </p:sp>
      <p:sp>
        <p:nvSpPr>
          <p:cNvPr id="14" name="Footer Placeholder 13"/>
          <p:cNvSpPr>
            <a:spLocks noGrp="1"/>
          </p:cNvSpPr>
          <p:nvPr>
            <p:ph type="ftr" sz="quarter" idx="11"/>
          </p:nvPr>
        </p:nvSpPr>
        <p:spPr/>
        <p:txBody>
          <a:bodyPr/>
          <a:lstStyle/>
          <a:p>
            <a:pPr>
              <a:defRPr/>
            </a:pPr>
            <a:r>
              <a:rPr lang="es-VE" altLang="en-US" smtClean="0"/>
              <a:t>Ascertaining Bible Authority - 4</a:t>
            </a:r>
            <a:endParaRPr lang="es-VE" altLang="en-US"/>
          </a:p>
        </p:txBody>
      </p:sp>
    </p:spTree>
    <p:extLst>
      <p:ext uri="{BB962C8B-B14F-4D97-AF65-F5344CB8AC3E}">
        <p14:creationId xmlns:p14="http://schemas.microsoft.com/office/powerpoint/2010/main" val="106124634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7" name="Title 4"/>
          <p:cNvSpPr>
            <a:spLocks noGrp="1"/>
          </p:cNvSpPr>
          <p:nvPr>
            <p:ph type="ctrTitle"/>
          </p:nvPr>
        </p:nvSpPr>
        <p:spPr>
          <a:xfrm>
            <a:off x="1219200" y="1524000"/>
            <a:ext cx="7467600" cy="1879600"/>
          </a:xfrm>
        </p:spPr>
        <p:txBody>
          <a:bodyPr/>
          <a:lstStyle/>
          <a:p>
            <a:r>
              <a:rPr lang="en-US" altLang="en-US" sz="3600" b="1" dirty="0">
                <a:latin typeface="Arial" charset="0"/>
                <a:ea typeface="Arial" charset="0"/>
                <a:cs typeface="Arial" charset="0"/>
              </a:rPr>
              <a:t>Bible Authority and Evangelism</a:t>
            </a:r>
          </a:p>
        </p:txBody>
      </p:sp>
      <p:sp>
        <p:nvSpPr>
          <p:cNvPr id="275458" name="Subtitle 5"/>
          <p:cNvSpPr>
            <a:spLocks noGrp="1"/>
          </p:cNvSpPr>
          <p:nvPr>
            <p:ph type="subTitle" idx="1"/>
          </p:nvPr>
        </p:nvSpPr>
        <p:spPr/>
        <p:txBody>
          <a:bodyPr/>
          <a:lstStyle/>
          <a:p>
            <a:pPr>
              <a:buFont typeface="Wingdings" charset="2"/>
              <a:buNone/>
            </a:pPr>
            <a:endParaRPr lang="en-US" altLang="en-US" dirty="0"/>
          </a:p>
        </p:txBody>
      </p:sp>
      <p:sp>
        <p:nvSpPr>
          <p:cNvPr id="2754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a:spcBef>
                <a:spcPct val="0"/>
              </a:spcBef>
              <a:buSzTx/>
              <a:buFontTx/>
              <a:buNone/>
            </a:pPr>
            <a:fld id="{8F8FB93D-412F-5F4B-B1CA-6BFB19B5BC1E}" type="slidenum">
              <a:rPr lang="en-US" altLang="en-US" sz="1400" b="0">
                <a:solidFill>
                  <a:schemeClr val="tx1"/>
                </a:solidFill>
              </a:rPr>
              <a:pPr>
                <a:spcBef>
                  <a:spcPct val="0"/>
                </a:spcBef>
                <a:buSzTx/>
                <a:buFontTx/>
                <a:buNone/>
              </a:pPr>
              <a:t>15</a:t>
            </a:fld>
            <a:endParaRPr lang="en-US" altLang="en-US" sz="1400" b="0">
              <a:solidFill>
                <a:schemeClr val="tx1"/>
              </a:solidFill>
            </a:endParaRPr>
          </a:p>
        </p:txBody>
      </p:sp>
      <p:sp>
        <p:nvSpPr>
          <p:cNvPr id="2" name="Date Placeholder 1"/>
          <p:cNvSpPr>
            <a:spLocks noGrp="1"/>
          </p:cNvSpPr>
          <p:nvPr>
            <p:ph type="dt" sz="half" idx="10"/>
          </p:nvPr>
        </p:nvSpPr>
        <p:spPr/>
        <p:txBody>
          <a:bodyPr/>
          <a:lstStyle/>
          <a:p>
            <a:pPr>
              <a:defRPr/>
            </a:pPr>
            <a:r>
              <a:rPr lang="en-US" altLang="en-US" smtClean="0"/>
              <a:t>3/17/19 --- Fink</a:t>
            </a:r>
            <a:endParaRPr lang="es-VE" altLang="en-US"/>
          </a:p>
        </p:txBody>
      </p:sp>
      <p:sp>
        <p:nvSpPr>
          <p:cNvPr id="3" name="Footer Placeholder 2"/>
          <p:cNvSpPr>
            <a:spLocks noGrp="1"/>
          </p:cNvSpPr>
          <p:nvPr>
            <p:ph type="ftr" sz="quarter" idx="11"/>
          </p:nvPr>
        </p:nvSpPr>
        <p:spPr/>
        <p:txBody>
          <a:bodyPr/>
          <a:lstStyle/>
          <a:p>
            <a:pPr>
              <a:defRPr/>
            </a:pPr>
            <a:r>
              <a:rPr lang="es-VE" altLang="en-US" smtClean="0"/>
              <a:t>Ascertaining Bible Authority - 4</a:t>
            </a:r>
            <a:endParaRPr lang="es-VE" altLang="en-US"/>
          </a:p>
        </p:txBody>
      </p:sp>
    </p:spTree>
    <p:extLst>
      <p:ext uri="{BB962C8B-B14F-4D97-AF65-F5344CB8AC3E}">
        <p14:creationId xmlns:p14="http://schemas.microsoft.com/office/powerpoint/2010/main" val="1086475458"/>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5" name="Title 1"/>
          <p:cNvSpPr>
            <a:spLocks noGrp="1"/>
          </p:cNvSpPr>
          <p:nvPr>
            <p:ph type="title"/>
          </p:nvPr>
        </p:nvSpPr>
        <p:spPr/>
        <p:txBody>
          <a:bodyPr/>
          <a:lstStyle/>
          <a:p>
            <a:r>
              <a:rPr lang="en-US" altLang="en-US" sz="3200">
                <a:latin typeface="Arial Black" charset="0"/>
              </a:rPr>
              <a:t>Regarding the Treasury</a:t>
            </a:r>
          </a:p>
        </p:txBody>
      </p:sp>
      <p:sp>
        <p:nvSpPr>
          <p:cNvPr id="4" name="Content Placeholder 3"/>
          <p:cNvSpPr>
            <a:spLocks noGrp="1"/>
          </p:cNvSpPr>
          <p:nvPr>
            <p:ph idx="1"/>
          </p:nvPr>
        </p:nvSpPr>
        <p:spPr>
          <a:xfrm>
            <a:off x="152400" y="1417637"/>
            <a:ext cx="8763000" cy="5303837"/>
          </a:xfrm>
        </p:spPr>
        <p:txBody>
          <a:bodyPr/>
          <a:lstStyle/>
          <a:p>
            <a:pPr>
              <a:buFont typeface="Arial" charset="0"/>
              <a:buChar char="•"/>
              <a:defRPr/>
            </a:pPr>
            <a:r>
              <a:rPr lang="en-US" sz="2800" dirty="0" smtClean="0"/>
              <a:t>The church at Jerusalem had a treasury (Acts 4:34-37; Acts 5:1-11; 6:1-6)</a:t>
            </a:r>
          </a:p>
          <a:p>
            <a:pPr>
              <a:buFont typeface="Arial" charset="0"/>
              <a:buChar char="•"/>
              <a:defRPr/>
            </a:pPr>
            <a:r>
              <a:rPr lang="en-US" sz="2800" dirty="0" smtClean="0"/>
              <a:t>The Antioch contribution for Judea (Acts 11:27-30; 9:32; 11:29; Gal. 1:22; Acts 26:20; 11:27-30)</a:t>
            </a:r>
          </a:p>
          <a:p>
            <a:pPr>
              <a:buFont typeface="Arial" charset="0"/>
              <a:buChar char="•"/>
              <a:defRPr/>
            </a:pPr>
            <a:r>
              <a:rPr lang="en-US" sz="2800" dirty="0" smtClean="0"/>
              <a:t>The churches of Macedonia had treasures (Phil. 4:15-16; 2 Cor. 11:8; 1 Cor. 9:14) </a:t>
            </a:r>
          </a:p>
          <a:p>
            <a:pPr>
              <a:buFont typeface="Arial" charset="0"/>
              <a:buChar char="•"/>
              <a:defRPr/>
            </a:pPr>
            <a:r>
              <a:rPr lang="en-US" sz="2800" dirty="0" smtClean="0"/>
              <a:t>The church at Corinth had a treasury (1 Cor. 16:1-4)</a:t>
            </a:r>
            <a:br>
              <a:rPr lang="en-US" sz="2800" dirty="0" smtClean="0"/>
            </a:br>
            <a:r>
              <a:rPr lang="en-US" sz="2400" dirty="0" smtClean="0"/>
              <a:t> </a:t>
            </a:r>
          </a:p>
          <a:p>
            <a:pPr>
              <a:buFont typeface="Wingdings" pitchFamily="2" charset="2"/>
              <a:buChar char="&amp;"/>
              <a:defRPr/>
            </a:pPr>
            <a:r>
              <a:rPr lang="en-US" sz="2800" dirty="0" smtClean="0"/>
              <a:t>How are the gathered funds to be spent? Does it matter? Is there authority for what we do with the money?</a:t>
            </a:r>
          </a:p>
          <a:p>
            <a:pPr>
              <a:buFont typeface="Wingdings" pitchFamily="2" charset="2"/>
              <a:buChar char="&amp;"/>
              <a:defRPr/>
            </a:pPr>
            <a:endParaRPr lang="en-US" dirty="0" smtClean="0"/>
          </a:p>
          <a:p>
            <a:pPr>
              <a:buFont typeface="Wingdings" pitchFamily="2" charset="2"/>
              <a:buChar char="&amp;"/>
              <a:defRPr/>
            </a:pPr>
            <a:endParaRPr lang="en-US" dirty="0" smtClean="0"/>
          </a:p>
          <a:p>
            <a:pPr>
              <a:buFont typeface="Wingdings" pitchFamily="2" charset="2"/>
              <a:buChar char="&amp;"/>
              <a:defRPr/>
            </a:pPr>
            <a:endParaRPr lang="en-US" dirty="0" smtClean="0"/>
          </a:p>
          <a:p>
            <a:pPr>
              <a:buFont typeface="Wingdings" pitchFamily="2" charset="2"/>
              <a:buChar char="&amp;"/>
              <a:defRPr/>
            </a:pPr>
            <a:endParaRPr lang="en-US" dirty="0"/>
          </a:p>
        </p:txBody>
      </p:sp>
      <p:sp>
        <p:nvSpPr>
          <p:cNvPr id="27750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a:spcBef>
                <a:spcPct val="0"/>
              </a:spcBef>
              <a:buSzTx/>
              <a:buFontTx/>
              <a:buNone/>
            </a:pPr>
            <a:fld id="{1EED0373-2952-4A4D-AAB5-ACC344540BF2}" type="slidenum">
              <a:rPr lang="en-US" altLang="en-US" sz="1400" b="0"/>
              <a:pPr>
                <a:spcBef>
                  <a:spcPct val="0"/>
                </a:spcBef>
                <a:buSzTx/>
                <a:buFontTx/>
                <a:buNone/>
              </a:pPr>
              <a:t>16</a:t>
            </a:fld>
            <a:endParaRPr lang="en-US" altLang="en-US" sz="1400" b="0"/>
          </a:p>
        </p:txBody>
      </p:sp>
      <p:sp>
        <p:nvSpPr>
          <p:cNvPr id="2" name="Date Placeholder 1"/>
          <p:cNvSpPr>
            <a:spLocks noGrp="1"/>
          </p:cNvSpPr>
          <p:nvPr>
            <p:ph type="dt" sz="half" idx="10"/>
          </p:nvPr>
        </p:nvSpPr>
        <p:spPr/>
        <p:txBody>
          <a:bodyPr/>
          <a:lstStyle/>
          <a:p>
            <a:pPr>
              <a:defRPr/>
            </a:pPr>
            <a:r>
              <a:rPr lang="en-US" altLang="en-US" smtClean="0"/>
              <a:t>3/17/19 --- Fink</a:t>
            </a:r>
            <a:endParaRPr lang="es-VE" altLang="en-US"/>
          </a:p>
        </p:txBody>
      </p:sp>
      <p:sp>
        <p:nvSpPr>
          <p:cNvPr id="3" name="Footer Placeholder 2"/>
          <p:cNvSpPr>
            <a:spLocks noGrp="1"/>
          </p:cNvSpPr>
          <p:nvPr>
            <p:ph type="ftr" sz="quarter" idx="11"/>
          </p:nvPr>
        </p:nvSpPr>
        <p:spPr/>
        <p:txBody>
          <a:bodyPr/>
          <a:lstStyle/>
          <a:p>
            <a:pPr>
              <a:defRPr/>
            </a:pPr>
            <a:r>
              <a:rPr lang="es-VE" altLang="en-US" smtClean="0"/>
              <a:t>Ascertaining Bible Authority - 4</a:t>
            </a:r>
            <a:endParaRPr lang="es-VE" altLang="en-US"/>
          </a:p>
        </p:txBody>
      </p:sp>
    </p:spTree>
    <p:extLst>
      <p:ext uri="{BB962C8B-B14F-4D97-AF65-F5344CB8AC3E}">
        <p14:creationId xmlns:p14="http://schemas.microsoft.com/office/powerpoint/2010/main" val="52504974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3" name="Title 1"/>
          <p:cNvSpPr>
            <a:spLocks noGrp="1"/>
          </p:cNvSpPr>
          <p:nvPr>
            <p:ph type="title"/>
          </p:nvPr>
        </p:nvSpPr>
        <p:spPr/>
        <p:txBody>
          <a:bodyPr/>
          <a:lstStyle/>
          <a:p>
            <a:r>
              <a:rPr lang="en-US" altLang="en-US" sz="3600">
                <a:latin typeface="Arial Black" charset="0"/>
              </a:rPr>
              <a:t>Objective</a:t>
            </a:r>
          </a:p>
        </p:txBody>
      </p:sp>
      <p:sp>
        <p:nvSpPr>
          <p:cNvPr id="279554" name="Content Placeholder 3"/>
          <p:cNvSpPr>
            <a:spLocks noGrp="1"/>
          </p:cNvSpPr>
          <p:nvPr>
            <p:ph idx="1"/>
          </p:nvPr>
        </p:nvSpPr>
        <p:spPr/>
        <p:txBody>
          <a:bodyPr/>
          <a:lstStyle/>
          <a:p>
            <a:r>
              <a:rPr lang="en-US" altLang="en-US"/>
              <a:t>Having learned in past lessons the need for authority; that there are two sources of authority --- God and man; there are two kinds of authority --- generic and specific; that authority is established in one of three ways --- command, approved example and necessary inference (tell, show, imply); we should recognize our need for authority in the realm of evangelism.     </a:t>
            </a:r>
          </a:p>
        </p:txBody>
      </p:sp>
      <p:sp>
        <p:nvSpPr>
          <p:cNvPr id="27955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a:spcBef>
                <a:spcPct val="0"/>
              </a:spcBef>
              <a:buSzTx/>
              <a:buFontTx/>
              <a:buNone/>
            </a:pPr>
            <a:fld id="{12349F32-EB23-3746-98BD-1A1A83DCD8EE}" type="slidenum">
              <a:rPr lang="en-US" altLang="en-US" sz="1400" b="0"/>
              <a:pPr>
                <a:spcBef>
                  <a:spcPct val="0"/>
                </a:spcBef>
                <a:buSzTx/>
                <a:buFontTx/>
                <a:buNone/>
              </a:pPr>
              <a:t>17</a:t>
            </a:fld>
            <a:endParaRPr lang="en-US" altLang="en-US" sz="1400" b="0"/>
          </a:p>
        </p:txBody>
      </p:sp>
      <p:sp>
        <p:nvSpPr>
          <p:cNvPr id="2" name="Date Placeholder 1"/>
          <p:cNvSpPr>
            <a:spLocks noGrp="1"/>
          </p:cNvSpPr>
          <p:nvPr>
            <p:ph type="dt" sz="half" idx="10"/>
          </p:nvPr>
        </p:nvSpPr>
        <p:spPr/>
        <p:txBody>
          <a:bodyPr/>
          <a:lstStyle/>
          <a:p>
            <a:pPr>
              <a:defRPr/>
            </a:pPr>
            <a:r>
              <a:rPr lang="en-US" altLang="en-US" smtClean="0"/>
              <a:t>3/17/19 --- Fink</a:t>
            </a:r>
            <a:endParaRPr lang="es-VE" altLang="en-US"/>
          </a:p>
        </p:txBody>
      </p:sp>
      <p:sp>
        <p:nvSpPr>
          <p:cNvPr id="3" name="Footer Placeholder 2"/>
          <p:cNvSpPr>
            <a:spLocks noGrp="1"/>
          </p:cNvSpPr>
          <p:nvPr>
            <p:ph type="ftr" sz="quarter" idx="11"/>
          </p:nvPr>
        </p:nvSpPr>
        <p:spPr/>
        <p:txBody>
          <a:bodyPr/>
          <a:lstStyle/>
          <a:p>
            <a:pPr>
              <a:defRPr/>
            </a:pPr>
            <a:r>
              <a:rPr lang="es-VE" altLang="en-US" smtClean="0"/>
              <a:t>Ascertaining Bible Authority - 4</a:t>
            </a:r>
            <a:endParaRPr lang="es-VE" altLang="en-US"/>
          </a:p>
        </p:txBody>
      </p:sp>
    </p:spTree>
    <p:extLst>
      <p:ext uri="{BB962C8B-B14F-4D97-AF65-F5344CB8AC3E}">
        <p14:creationId xmlns:p14="http://schemas.microsoft.com/office/powerpoint/2010/main" val="177619252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1" name="Title 1"/>
          <p:cNvSpPr>
            <a:spLocks noGrp="1"/>
          </p:cNvSpPr>
          <p:nvPr>
            <p:ph type="title"/>
          </p:nvPr>
        </p:nvSpPr>
        <p:spPr>
          <a:xfrm>
            <a:off x="685800" y="228600"/>
            <a:ext cx="8229600" cy="1066800"/>
          </a:xfrm>
        </p:spPr>
        <p:txBody>
          <a:bodyPr/>
          <a:lstStyle/>
          <a:p>
            <a:r>
              <a:rPr lang="en-US" altLang="en-US" sz="3600" dirty="0">
                <a:latin typeface="Abadi MT Condensed Extra Bold" charset="0"/>
                <a:ea typeface="Abadi MT Condensed Extra Bold" charset="0"/>
                <a:cs typeface="Abadi MT Condensed Extra Bold" charset="0"/>
              </a:rPr>
              <a:t>We have a responsibility to evangelize</a:t>
            </a:r>
          </a:p>
        </p:txBody>
      </p:sp>
      <p:sp>
        <p:nvSpPr>
          <p:cNvPr id="281602" name="Content Placeholder 2"/>
          <p:cNvSpPr>
            <a:spLocks noGrp="1"/>
          </p:cNvSpPr>
          <p:nvPr>
            <p:ph idx="1"/>
          </p:nvPr>
        </p:nvSpPr>
        <p:spPr>
          <a:xfrm>
            <a:off x="152400" y="1295400"/>
            <a:ext cx="8991600" cy="4830763"/>
          </a:xfrm>
        </p:spPr>
        <p:txBody>
          <a:bodyPr/>
          <a:lstStyle/>
          <a:p>
            <a:r>
              <a:rPr lang="en-US" altLang="en-US" sz="2800" dirty="0"/>
              <a:t>The challenge is real – not trivial (Mt. 28:18-20)</a:t>
            </a:r>
          </a:p>
          <a:p>
            <a:r>
              <a:rPr lang="en-US" altLang="en-US" sz="2800" dirty="0"/>
              <a:t>The chief reason the church exists is to evangelize – to convert the </a:t>
            </a:r>
            <a:r>
              <a:rPr lang="en-US" altLang="en-US" sz="2800" dirty="0" smtClean="0"/>
              <a:t>lost:</a:t>
            </a:r>
            <a:endParaRPr lang="en-US" altLang="en-US" sz="2800" dirty="0"/>
          </a:p>
          <a:p>
            <a:pPr lvl="1"/>
            <a:r>
              <a:rPr lang="en-US" altLang="en-US" dirty="0" smtClean="0"/>
              <a:t>God </a:t>
            </a:r>
            <a:r>
              <a:rPr lang="en-US" altLang="en-US" dirty="0"/>
              <a:t>chose the “foolishness of preaching to save them that believe” (1 Cor. 1:21)</a:t>
            </a:r>
          </a:p>
          <a:p>
            <a:pPr lvl="1"/>
            <a:r>
              <a:rPr lang="en-US" altLang="en-US" dirty="0"/>
              <a:t>There are those who will respond (Acts 2:37, 47)</a:t>
            </a:r>
          </a:p>
          <a:p>
            <a:pPr lvl="1"/>
            <a:r>
              <a:rPr lang="en-US" altLang="en-US" dirty="0"/>
              <a:t>To avoid responsibility will leave souls lost (Ro. 10:14-15)</a:t>
            </a:r>
          </a:p>
          <a:p>
            <a:pPr lvl="1"/>
            <a:r>
              <a:rPr lang="en-US" altLang="en-US" dirty="0"/>
              <a:t>Inference from 1 Tim. 3:15 – “church is the pillar and ground of truth.” </a:t>
            </a:r>
          </a:p>
        </p:txBody>
      </p:sp>
      <p:sp>
        <p:nvSpPr>
          <p:cNvPr id="281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a:spcBef>
                <a:spcPct val="0"/>
              </a:spcBef>
              <a:buSzTx/>
              <a:buFontTx/>
              <a:buNone/>
            </a:pPr>
            <a:fld id="{9656BC4F-5E58-BB41-89FB-7109B11761BC}" type="slidenum">
              <a:rPr lang="en-US" altLang="en-US" sz="1400" b="0"/>
              <a:pPr>
                <a:spcBef>
                  <a:spcPct val="0"/>
                </a:spcBef>
                <a:buSzTx/>
                <a:buFontTx/>
                <a:buNone/>
              </a:pPr>
              <a:t>18</a:t>
            </a:fld>
            <a:endParaRPr lang="en-US" altLang="en-US" sz="1400" b="0"/>
          </a:p>
        </p:txBody>
      </p:sp>
      <p:sp>
        <p:nvSpPr>
          <p:cNvPr id="2" name="Date Placeholder 1"/>
          <p:cNvSpPr>
            <a:spLocks noGrp="1"/>
          </p:cNvSpPr>
          <p:nvPr>
            <p:ph type="dt" sz="half" idx="10"/>
          </p:nvPr>
        </p:nvSpPr>
        <p:spPr/>
        <p:txBody>
          <a:bodyPr/>
          <a:lstStyle/>
          <a:p>
            <a:pPr>
              <a:defRPr/>
            </a:pPr>
            <a:r>
              <a:rPr lang="en-US" altLang="en-US" smtClean="0"/>
              <a:t>3/17/19 --- Fink</a:t>
            </a:r>
            <a:endParaRPr lang="es-VE" altLang="en-US"/>
          </a:p>
        </p:txBody>
      </p:sp>
      <p:sp>
        <p:nvSpPr>
          <p:cNvPr id="3" name="Footer Placeholder 2"/>
          <p:cNvSpPr>
            <a:spLocks noGrp="1"/>
          </p:cNvSpPr>
          <p:nvPr>
            <p:ph type="ftr" sz="quarter" idx="11"/>
          </p:nvPr>
        </p:nvSpPr>
        <p:spPr/>
        <p:txBody>
          <a:bodyPr/>
          <a:lstStyle/>
          <a:p>
            <a:pPr>
              <a:defRPr/>
            </a:pPr>
            <a:r>
              <a:rPr lang="es-VE" altLang="en-US" smtClean="0"/>
              <a:t>Ascertaining Bible Authority - 4</a:t>
            </a:r>
            <a:endParaRPr lang="es-VE" altLang="en-US"/>
          </a:p>
        </p:txBody>
      </p:sp>
    </p:spTree>
    <p:extLst>
      <p:ext uri="{BB962C8B-B14F-4D97-AF65-F5344CB8AC3E}">
        <p14:creationId xmlns:p14="http://schemas.microsoft.com/office/powerpoint/2010/main" val="15817516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160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160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160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160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160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160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49" name="Title 4"/>
          <p:cNvSpPr>
            <a:spLocks noGrp="1"/>
          </p:cNvSpPr>
          <p:nvPr>
            <p:ph type="title"/>
          </p:nvPr>
        </p:nvSpPr>
        <p:spPr>
          <a:xfrm>
            <a:off x="152400" y="304800"/>
            <a:ext cx="8839200" cy="1112838"/>
          </a:xfrm>
        </p:spPr>
        <p:txBody>
          <a:bodyPr/>
          <a:lstStyle/>
          <a:p>
            <a:r>
              <a:rPr lang="en-US" altLang="en-US" sz="3200" b="0" dirty="0" smtClean="0">
                <a:latin typeface="Abadi MT Condensed Extra Bold" charset="0"/>
                <a:ea typeface="Abadi MT Condensed Extra Bold" charset="0"/>
                <a:cs typeface="Abadi MT Condensed Extra Bold" charset="0"/>
              </a:rPr>
              <a:t>The </a:t>
            </a:r>
            <a:r>
              <a:rPr lang="en-US" altLang="en-US" sz="3200" b="0" dirty="0">
                <a:latin typeface="Abadi MT Condensed Extra Bold" charset="0"/>
                <a:ea typeface="Abadi MT Condensed Extra Bold" charset="0"/>
                <a:cs typeface="Abadi MT Condensed Extra Bold" charset="0"/>
              </a:rPr>
              <a:t>church is to engage in </a:t>
            </a:r>
            <a:r>
              <a:rPr lang="en-US" altLang="en-US" sz="3200" b="0" dirty="0" smtClean="0">
                <a:latin typeface="Abadi MT Condensed Extra Bold" charset="0"/>
                <a:ea typeface="Abadi MT Condensed Extra Bold" charset="0"/>
                <a:cs typeface="Abadi MT Condensed Extra Bold" charset="0"/>
              </a:rPr>
              <a:t>the work </a:t>
            </a:r>
            <a:r>
              <a:rPr lang="en-US" altLang="en-US" sz="3200" b="0" dirty="0">
                <a:latin typeface="Abadi MT Condensed Extra Bold" charset="0"/>
                <a:ea typeface="Abadi MT Condensed Extra Bold" charset="0"/>
                <a:cs typeface="Abadi MT Condensed Extra Bold" charset="0"/>
              </a:rPr>
              <a:t>of evangelism</a:t>
            </a:r>
          </a:p>
        </p:txBody>
      </p:sp>
      <p:sp>
        <p:nvSpPr>
          <p:cNvPr id="283650" name="Content Placeholder 5"/>
          <p:cNvSpPr>
            <a:spLocks noGrp="1"/>
          </p:cNvSpPr>
          <p:nvPr>
            <p:ph idx="1"/>
          </p:nvPr>
        </p:nvSpPr>
        <p:spPr>
          <a:xfrm>
            <a:off x="152400" y="1219200"/>
            <a:ext cx="8839200" cy="5334000"/>
          </a:xfrm>
        </p:spPr>
        <p:txBody>
          <a:bodyPr/>
          <a:lstStyle/>
          <a:p>
            <a:r>
              <a:rPr lang="en-US" altLang="en-US" b="1" dirty="0"/>
              <a:t>A direct statement </a:t>
            </a:r>
            <a:r>
              <a:rPr lang="en-US" altLang="en-US" b="0" dirty="0"/>
              <a:t>– “the church is the pillar and the ground of </a:t>
            </a:r>
            <a:r>
              <a:rPr lang="en-US" altLang="en-US" u="sng" dirty="0"/>
              <a:t>truth</a:t>
            </a:r>
            <a:r>
              <a:rPr lang="en-US" altLang="en-US" b="0" dirty="0"/>
              <a:t>” (1 </a:t>
            </a:r>
            <a:r>
              <a:rPr lang="en-US" altLang="en-US" b="0" dirty="0" err="1"/>
              <a:t>Ti</a:t>
            </a:r>
            <a:r>
              <a:rPr lang="en-US" altLang="en-US" b="0" dirty="0"/>
              <a:t>. 3:15)</a:t>
            </a:r>
          </a:p>
          <a:p>
            <a:pPr lvl="1"/>
            <a:r>
              <a:rPr lang="en-US" altLang="en-US" b="0" dirty="0"/>
              <a:t>This is the major work for each of us.(Mt. 28:18-20; 2 </a:t>
            </a:r>
            <a:r>
              <a:rPr lang="en-US" altLang="en-US" b="0" dirty="0" err="1"/>
              <a:t>Ti</a:t>
            </a:r>
            <a:r>
              <a:rPr lang="en-US" altLang="en-US" b="0" dirty="0"/>
              <a:t>. 4:1-5)</a:t>
            </a:r>
          </a:p>
          <a:p>
            <a:r>
              <a:rPr lang="en-US" altLang="en-US" b="1" dirty="0"/>
              <a:t>An approved apostolic example</a:t>
            </a:r>
          </a:p>
          <a:p>
            <a:pPr lvl="1"/>
            <a:r>
              <a:rPr lang="en-US" altLang="en-US" b="0" dirty="0"/>
              <a:t>The Jerusalem church sent Barnabas to Antioch (Acts 11:22)</a:t>
            </a:r>
          </a:p>
          <a:p>
            <a:pPr lvl="1"/>
            <a:r>
              <a:rPr lang="en-US" altLang="en-US" b="0" dirty="0"/>
              <a:t>The church at Philippi had fellowship with Paul in the gospel (Phil. 1:3-5)</a:t>
            </a:r>
          </a:p>
          <a:p>
            <a:pPr lvl="1"/>
            <a:r>
              <a:rPr lang="en-US" altLang="en-US" b="0" dirty="0"/>
              <a:t>The church at Thessalonica “sounded out the word of the Lord” (1 Th. 1:8)  </a:t>
            </a:r>
          </a:p>
        </p:txBody>
      </p:sp>
      <p:sp>
        <p:nvSpPr>
          <p:cNvPr id="283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a:spcBef>
                <a:spcPct val="0"/>
              </a:spcBef>
              <a:buSzTx/>
              <a:buFontTx/>
              <a:buNone/>
            </a:pPr>
            <a:fld id="{7A8030E4-2273-2F47-987A-6A231B564F79}" type="slidenum">
              <a:rPr lang="en-US" altLang="en-US" sz="1400" b="0"/>
              <a:pPr>
                <a:spcBef>
                  <a:spcPct val="0"/>
                </a:spcBef>
                <a:buSzTx/>
                <a:buFontTx/>
                <a:buNone/>
              </a:pPr>
              <a:t>19</a:t>
            </a:fld>
            <a:endParaRPr lang="en-US" altLang="en-US" sz="1400" b="0"/>
          </a:p>
        </p:txBody>
      </p:sp>
      <p:sp>
        <p:nvSpPr>
          <p:cNvPr id="2" name="Date Placeholder 1"/>
          <p:cNvSpPr>
            <a:spLocks noGrp="1"/>
          </p:cNvSpPr>
          <p:nvPr>
            <p:ph type="dt" sz="half" idx="10"/>
          </p:nvPr>
        </p:nvSpPr>
        <p:spPr/>
        <p:txBody>
          <a:bodyPr/>
          <a:lstStyle/>
          <a:p>
            <a:pPr>
              <a:defRPr/>
            </a:pPr>
            <a:r>
              <a:rPr lang="en-US" altLang="en-US" smtClean="0"/>
              <a:t>3/17/19 --- Fink</a:t>
            </a:r>
            <a:endParaRPr lang="es-VE" altLang="en-US"/>
          </a:p>
        </p:txBody>
      </p:sp>
      <p:sp>
        <p:nvSpPr>
          <p:cNvPr id="3" name="Footer Placeholder 2"/>
          <p:cNvSpPr>
            <a:spLocks noGrp="1"/>
          </p:cNvSpPr>
          <p:nvPr>
            <p:ph type="ftr" sz="quarter" idx="11"/>
          </p:nvPr>
        </p:nvSpPr>
        <p:spPr/>
        <p:txBody>
          <a:bodyPr/>
          <a:lstStyle/>
          <a:p>
            <a:pPr>
              <a:defRPr/>
            </a:pPr>
            <a:r>
              <a:rPr lang="es-VE" altLang="en-US" smtClean="0"/>
              <a:t>Ascertaining Bible Authority - 4</a:t>
            </a:r>
            <a:endParaRPr lang="es-VE" altLang="en-US"/>
          </a:p>
        </p:txBody>
      </p:sp>
    </p:spTree>
    <p:extLst>
      <p:ext uri="{BB962C8B-B14F-4D97-AF65-F5344CB8AC3E}">
        <p14:creationId xmlns:p14="http://schemas.microsoft.com/office/powerpoint/2010/main" val="176569622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304800" y="685800"/>
            <a:ext cx="8229600" cy="2235200"/>
          </a:xfrm>
        </p:spPr>
        <p:txBody>
          <a:bodyPr/>
          <a:lstStyle/>
          <a:p>
            <a:pPr>
              <a:defRPr/>
            </a:pPr>
            <a:r>
              <a:rPr lang="en-US" sz="5400" dirty="0" smtClean="0">
                <a:latin typeface="Abadi MT Condensed Extra Bold" charset="0"/>
                <a:ea typeface="Abadi MT Condensed Extra Bold" charset="0"/>
                <a:cs typeface="Abadi MT Condensed Extra Bold" charset="0"/>
              </a:rPr>
              <a:t>DOING THINGS THE PRESCRIBED WAY</a:t>
            </a:r>
            <a:endParaRPr lang="en-US" sz="5400" dirty="0">
              <a:latin typeface="Abadi MT Condensed Extra Bold" charset="0"/>
              <a:ea typeface="Abadi MT Condensed Extra Bold" charset="0"/>
              <a:cs typeface="Abadi MT Condensed Extra Bold" charset="0"/>
            </a:endParaRPr>
          </a:p>
        </p:txBody>
      </p:sp>
      <p:sp>
        <p:nvSpPr>
          <p:cNvPr id="4" name="Subtitle 3"/>
          <p:cNvSpPr>
            <a:spLocks noGrp="1"/>
          </p:cNvSpPr>
          <p:nvPr>
            <p:ph type="subTitle" idx="1"/>
          </p:nvPr>
        </p:nvSpPr>
        <p:spPr>
          <a:xfrm>
            <a:off x="304800" y="3200400"/>
            <a:ext cx="8610600" cy="3044825"/>
          </a:xfrm>
        </p:spPr>
        <p:txBody>
          <a:bodyPr/>
          <a:lstStyle/>
          <a:p>
            <a:pPr algn="l">
              <a:defRPr/>
            </a:pPr>
            <a:r>
              <a:rPr lang="en-US" sz="3200" dirty="0" smtClean="0"/>
              <a:t>“They </a:t>
            </a:r>
            <a:r>
              <a:rPr lang="en-US" sz="3200" dirty="0"/>
              <a:t>serve a copy and shadow of the heavenly things. For when Moses was about to erect the tent, he was instructed by God, saying, “See that you make everything according to the pattern that was shown you on the mountain” </a:t>
            </a:r>
            <a:r>
              <a:rPr lang="en-US" sz="3200" dirty="0" smtClean="0"/>
              <a:t>(Heb. 8:5)</a:t>
            </a:r>
            <a:endParaRPr lang="en-US" sz="3200" dirty="0"/>
          </a:p>
        </p:txBody>
      </p:sp>
      <p:sp>
        <p:nvSpPr>
          <p:cNvPr id="2" name="Footer Placeholder 1"/>
          <p:cNvSpPr>
            <a:spLocks noGrp="1"/>
          </p:cNvSpPr>
          <p:nvPr>
            <p:ph type="ftr" sz="quarter" idx="11"/>
          </p:nvPr>
        </p:nvSpPr>
        <p:spPr/>
        <p:txBody>
          <a:bodyPr/>
          <a:lstStyle/>
          <a:p>
            <a:pPr>
              <a:defRPr/>
            </a:pPr>
            <a:r>
              <a:rPr lang="es-VE" altLang="en-US" smtClean="0"/>
              <a:t>Ascertaining Bible Authority - 4</a:t>
            </a:r>
            <a:endParaRPr lang="es-VE" altLang="en-US"/>
          </a:p>
        </p:txBody>
      </p:sp>
      <p:sp>
        <p:nvSpPr>
          <p:cNvPr id="3" name="Slide Number Placeholder 2"/>
          <p:cNvSpPr>
            <a:spLocks noGrp="1"/>
          </p:cNvSpPr>
          <p:nvPr>
            <p:ph type="sldNum" sz="quarter" idx="12"/>
          </p:nvPr>
        </p:nvSpPr>
        <p:spPr/>
        <p:txBody>
          <a:bodyPr/>
          <a:lstStyle/>
          <a:p>
            <a:pPr>
              <a:defRPr/>
            </a:pPr>
            <a:fld id="{6A089A59-01B1-9743-A633-ADA18854A7ED}" type="slidenum">
              <a:rPr lang="es-VE" altLang="en-US" smtClean="0"/>
              <a:pPr>
                <a:defRPr/>
              </a:pPr>
              <a:t>2</a:t>
            </a:fld>
            <a:endParaRPr lang="es-VE" altLang="en-US"/>
          </a:p>
        </p:txBody>
      </p:sp>
      <p:sp>
        <p:nvSpPr>
          <p:cNvPr id="5" name="Date Placeholder 4"/>
          <p:cNvSpPr>
            <a:spLocks noGrp="1"/>
          </p:cNvSpPr>
          <p:nvPr>
            <p:ph type="dt" sz="quarter" idx="10"/>
          </p:nvPr>
        </p:nvSpPr>
        <p:spPr/>
        <p:txBody>
          <a:bodyPr/>
          <a:lstStyle/>
          <a:p>
            <a:pPr>
              <a:defRPr/>
            </a:pPr>
            <a:r>
              <a:rPr lang="en-US" altLang="en-US" smtClean="0"/>
              <a:t>3/17/19 --- Fink</a:t>
            </a:r>
            <a:endParaRPr lang="es-VE" altLang="en-US"/>
          </a:p>
        </p:txBody>
      </p:sp>
    </p:spTree>
    <p:extLst>
      <p:ext uri="{BB962C8B-B14F-4D97-AF65-F5344CB8AC3E}">
        <p14:creationId xmlns:p14="http://schemas.microsoft.com/office/powerpoint/2010/main" val="82305284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7" name="Title 1"/>
          <p:cNvSpPr>
            <a:spLocks noGrp="1"/>
          </p:cNvSpPr>
          <p:nvPr>
            <p:ph type="title"/>
          </p:nvPr>
        </p:nvSpPr>
        <p:spPr/>
        <p:txBody>
          <a:bodyPr/>
          <a:lstStyle/>
          <a:p>
            <a:r>
              <a:rPr lang="en-US" altLang="en-US" sz="3600" b="0" dirty="0" smtClean="0">
                <a:latin typeface="Abadi MT Condensed Extra Bold" charset="0"/>
                <a:ea typeface="Abadi MT Condensed Extra Bold" charset="0"/>
                <a:cs typeface="Abadi MT Condensed Extra Bold" charset="0"/>
              </a:rPr>
              <a:t>How </a:t>
            </a:r>
            <a:r>
              <a:rPr lang="en-US" altLang="en-US" sz="3600" b="0" dirty="0">
                <a:latin typeface="Abadi MT Condensed Extra Bold" charset="0"/>
                <a:ea typeface="Abadi MT Condensed Extra Bold" charset="0"/>
                <a:cs typeface="Abadi MT Condensed Extra Bold" charset="0"/>
              </a:rPr>
              <a:t>the church did its work of </a:t>
            </a:r>
            <a:r>
              <a:rPr lang="en-US" altLang="en-US" sz="3600" b="0" dirty="0" smtClean="0">
                <a:latin typeface="Abadi MT Condensed Extra Bold" charset="0"/>
                <a:ea typeface="Abadi MT Condensed Extra Bold" charset="0"/>
                <a:cs typeface="Abadi MT Condensed Extra Bold" charset="0"/>
              </a:rPr>
              <a:t>evangelism?</a:t>
            </a:r>
            <a:endParaRPr lang="en-US" altLang="en-US" sz="3600" b="0" dirty="0">
              <a:latin typeface="Abadi MT Condensed Extra Bold" charset="0"/>
              <a:ea typeface="Abadi MT Condensed Extra Bold" charset="0"/>
              <a:cs typeface="Abadi MT Condensed Extra Bold" charset="0"/>
            </a:endParaRPr>
          </a:p>
        </p:txBody>
      </p:sp>
      <p:sp>
        <p:nvSpPr>
          <p:cNvPr id="285698" name="Content Placeholder 2"/>
          <p:cNvSpPr>
            <a:spLocks noGrp="1"/>
          </p:cNvSpPr>
          <p:nvPr>
            <p:ph idx="1"/>
          </p:nvPr>
        </p:nvSpPr>
        <p:spPr>
          <a:xfrm>
            <a:off x="228600" y="1295400"/>
            <a:ext cx="8458200" cy="5426075"/>
          </a:xfrm>
        </p:spPr>
        <p:txBody>
          <a:bodyPr/>
          <a:lstStyle/>
          <a:p>
            <a:r>
              <a:rPr lang="en-US" altLang="en-US" dirty="0"/>
              <a:t>Individuals went out (Acts 8:4; 5:42; Acts 8:5; 9:22, 29)</a:t>
            </a:r>
          </a:p>
          <a:p>
            <a:r>
              <a:rPr lang="en-US" altLang="en-US" dirty="0"/>
              <a:t>The local church and evangelism – how the church did its work (1 Cor. 9:14; 2 Cor. 11:8; 2 Cor. 12:13)</a:t>
            </a:r>
          </a:p>
          <a:p>
            <a:r>
              <a:rPr lang="en-US" altLang="en-US" dirty="0"/>
              <a:t>The local church may support a man while he preaches in another area (Phil. 1:3-5; 2:25; 4:14-18)</a:t>
            </a:r>
          </a:p>
          <a:p>
            <a:r>
              <a:rPr lang="en-US" altLang="en-US" dirty="0"/>
              <a:t>Several churches may support the same preacher (2 Cor. 11:8-9) </a:t>
            </a:r>
          </a:p>
        </p:txBody>
      </p:sp>
      <p:sp>
        <p:nvSpPr>
          <p:cNvPr id="285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a:spcBef>
                <a:spcPct val="0"/>
              </a:spcBef>
              <a:buSzTx/>
              <a:buFontTx/>
              <a:buNone/>
            </a:pPr>
            <a:fld id="{797C6D5A-92EA-7E47-AE99-60823497F577}" type="slidenum">
              <a:rPr lang="en-US" altLang="en-US" sz="1400" b="0"/>
              <a:pPr>
                <a:spcBef>
                  <a:spcPct val="0"/>
                </a:spcBef>
                <a:buSzTx/>
                <a:buFontTx/>
                <a:buNone/>
              </a:pPr>
              <a:t>20</a:t>
            </a:fld>
            <a:endParaRPr lang="en-US" altLang="en-US" sz="1400" b="0"/>
          </a:p>
        </p:txBody>
      </p:sp>
      <p:sp>
        <p:nvSpPr>
          <p:cNvPr id="2" name="Date Placeholder 1"/>
          <p:cNvSpPr>
            <a:spLocks noGrp="1"/>
          </p:cNvSpPr>
          <p:nvPr>
            <p:ph type="dt" sz="half" idx="10"/>
          </p:nvPr>
        </p:nvSpPr>
        <p:spPr/>
        <p:txBody>
          <a:bodyPr/>
          <a:lstStyle/>
          <a:p>
            <a:pPr>
              <a:defRPr/>
            </a:pPr>
            <a:r>
              <a:rPr lang="en-US" altLang="en-US" smtClean="0"/>
              <a:t>3/17/19 --- Fink</a:t>
            </a:r>
            <a:endParaRPr lang="es-VE" altLang="en-US"/>
          </a:p>
        </p:txBody>
      </p:sp>
      <p:sp>
        <p:nvSpPr>
          <p:cNvPr id="3" name="Footer Placeholder 2"/>
          <p:cNvSpPr>
            <a:spLocks noGrp="1"/>
          </p:cNvSpPr>
          <p:nvPr>
            <p:ph type="ftr" sz="quarter" idx="11"/>
          </p:nvPr>
        </p:nvSpPr>
        <p:spPr/>
        <p:txBody>
          <a:bodyPr/>
          <a:lstStyle/>
          <a:p>
            <a:pPr>
              <a:defRPr/>
            </a:pPr>
            <a:r>
              <a:rPr lang="es-VE" altLang="en-US" smtClean="0"/>
              <a:t>Ascertaining Bible Authority - 4</a:t>
            </a:r>
            <a:endParaRPr lang="es-VE" altLang="en-US"/>
          </a:p>
        </p:txBody>
      </p:sp>
    </p:spTree>
    <p:extLst>
      <p:ext uri="{BB962C8B-B14F-4D97-AF65-F5344CB8AC3E}">
        <p14:creationId xmlns:p14="http://schemas.microsoft.com/office/powerpoint/2010/main" val="142897188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0" y="0"/>
            <a:ext cx="9144000" cy="1690689"/>
          </a:xfrm>
          <a:solidFill>
            <a:srgbClr val="7030A0"/>
          </a:solidFill>
        </p:spPr>
        <p:txBody>
          <a:bodyPr/>
          <a:lstStyle/>
          <a:p>
            <a:r>
              <a:rPr lang="en-US" altLang="en-US" dirty="0">
                <a:solidFill>
                  <a:schemeClr val="bg1"/>
                </a:solidFill>
                <a:latin typeface="Abadi MT Condensed Extra Bold" charset="0"/>
                <a:ea typeface="Abadi MT Condensed Extra Bold" charset="0"/>
                <a:cs typeface="Abadi MT Condensed Extra Bold" charset="0"/>
              </a:rPr>
              <a:t>A study of the pattern for evangelism</a:t>
            </a:r>
            <a:endParaRPr lang="en-US" dirty="0"/>
          </a:p>
        </p:txBody>
      </p:sp>
      <p:sp>
        <p:nvSpPr>
          <p:cNvPr id="15" name="Text Placeholder 14"/>
          <p:cNvSpPr>
            <a:spLocks noGrp="1"/>
          </p:cNvSpPr>
          <p:nvPr>
            <p:ph type="body" idx="1"/>
          </p:nvPr>
        </p:nvSpPr>
        <p:spPr>
          <a:xfrm>
            <a:off x="0" y="1688170"/>
            <a:ext cx="4498975" cy="758824"/>
          </a:xfrm>
          <a:solidFill>
            <a:srgbClr val="002060"/>
          </a:solidFill>
          <a:ln>
            <a:solidFill>
              <a:srgbClr val="FFFF00"/>
            </a:solidFill>
          </a:ln>
        </p:spPr>
        <p:txBody>
          <a:bodyPr/>
          <a:lstStyle/>
          <a:p>
            <a:r>
              <a:rPr lang="en-US" sz="2800" dirty="0" smtClean="0">
                <a:solidFill>
                  <a:schemeClr val="bg1"/>
                </a:solidFill>
              </a:rPr>
              <a:t>Found in pattern</a:t>
            </a:r>
            <a:endParaRPr lang="en-US" sz="2800" dirty="0"/>
          </a:p>
        </p:txBody>
      </p:sp>
      <p:sp>
        <p:nvSpPr>
          <p:cNvPr id="16" name="Content Placeholder 15"/>
          <p:cNvSpPr>
            <a:spLocks noGrp="1"/>
          </p:cNvSpPr>
          <p:nvPr>
            <p:ph sz="half" idx="2"/>
          </p:nvPr>
        </p:nvSpPr>
        <p:spPr>
          <a:xfrm>
            <a:off x="0" y="2505074"/>
            <a:ext cx="4498975" cy="4352925"/>
          </a:xfrm>
          <a:solidFill>
            <a:srgbClr val="002060"/>
          </a:solidFill>
          <a:ln>
            <a:solidFill>
              <a:srgbClr val="990033"/>
            </a:solidFill>
          </a:ln>
        </p:spPr>
        <p:txBody>
          <a:bodyPr/>
          <a:lstStyle/>
          <a:p>
            <a:pPr>
              <a:buFont typeface="Arial" charset="0"/>
              <a:buChar char="•"/>
              <a:defRPr/>
            </a:pPr>
            <a:r>
              <a:rPr lang="en-US" sz="2800" b="1" dirty="0">
                <a:solidFill>
                  <a:schemeClr val="bg1"/>
                </a:solidFill>
                <a:cs typeface="Arial" pitchFamily="34" charset="0"/>
              </a:rPr>
              <a:t>Each church gave as it could</a:t>
            </a:r>
          </a:p>
          <a:p>
            <a:pPr>
              <a:buFont typeface="Arial" charset="0"/>
              <a:buChar char="•"/>
              <a:defRPr/>
            </a:pPr>
            <a:r>
              <a:rPr lang="en-US" sz="2800" b="1" dirty="0">
                <a:solidFill>
                  <a:schemeClr val="bg1"/>
                </a:solidFill>
                <a:cs typeface="Arial" pitchFamily="34" charset="0"/>
              </a:rPr>
              <a:t>Each church sent directly to the </a:t>
            </a:r>
            <a:r>
              <a:rPr lang="en-US" sz="2800" b="1" dirty="0" smtClean="0">
                <a:solidFill>
                  <a:schemeClr val="bg1"/>
                </a:solidFill>
                <a:cs typeface="Arial" pitchFamily="34" charset="0"/>
              </a:rPr>
              <a:t>preacher</a:t>
            </a:r>
          </a:p>
          <a:p>
            <a:pPr>
              <a:buFont typeface="Arial" charset="0"/>
              <a:buChar char="•"/>
              <a:defRPr/>
            </a:pPr>
            <a:endParaRPr lang="en-US" sz="2800" b="1" dirty="0">
              <a:solidFill>
                <a:schemeClr val="bg1"/>
              </a:solidFill>
              <a:cs typeface="Arial" pitchFamily="34" charset="0"/>
            </a:endParaRPr>
          </a:p>
          <a:p>
            <a:pPr marL="0" indent="0">
              <a:buNone/>
              <a:defRPr/>
            </a:pPr>
            <a:endParaRPr lang="en-US" sz="2800" dirty="0">
              <a:solidFill>
                <a:schemeClr val="bg1"/>
              </a:solidFill>
              <a:cs typeface="Arial" pitchFamily="34" charset="0"/>
            </a:endParaRPr>
          </a:p>
        </p:txBody>
      </p:sp>
      <p:sp>
        <p:nvSpPr>
          <p:cNvPr id="18" name="Content Placeholder 17"/>
          <p:cNvSpPr>
            <a:spLocks noGrp="1"/>
          </p:cNvSpPr>
          <p:nvPr>
            <p:ph sz="quarter" idx="4"/>
          </p:nvPr>
        </p:nvSpPr>
        <p:spPr>
          <a:xfrm>
            <a:off x="4498975" y="2446994"/>
            <a:ext cx="4645025" cy="4411005"/>
          </a:xfrm>
          <a:solidFill>
            <a:srgbClr val="C00000"/>
          </a:solidFill>
          <a:ln w="76200"/>
        </p:spPr>
        <p:txBody>
          <a:bodyPr/>
          <a:lstStyle/>
          <a:p>
            <a:r>
              <a:rPr lang="en-US" altLang="en-US" sz="2800" b="1" dirty="0">
                <a:solidFill>
                  <a:schemeClr val="bg1"/>
                </a:solidFill>
              </a:rPr>
              <a:t>No church ever sent $ to/through another church for preaching</a:t>
            </a:r>
          </a:p>
          <a:p>
            <a:pPr marL="0" indent="0">
              <a:buNone/>
            </a:pPr>
            <a:endParaRPr lang="en-US" dirty="0"/>
          </a:p>
        </p:txBody>
      </p:sp>
      <p:sp>
        <p:nvSpPr>
          <p:cNvPr id="7" name="Date Placeholder 6"/>
          <p:cNvSpPr>
            <a:spLocks noGrp="1"/>
          </p:cNvSpPr>
          <p:nvPr>
            <p:ph type="dt" sz="half" idx="10"/>
          </p:nvPr>
        </p:nvSpPr>
        <p:spPr/>
        <p:txBody>
          <a:bodyPr/>
          <a:lstStyle/>
          <a:p>
            <a:pPr>
              <a:defRPr/>
            </a:pPr>
            <a:r>
              <a:rPr lang="en-US" altLang="en-US" smtClean="0"/>
              <a:t>3/17/19 --- Fink</a:t>
            </a:r>
            <a:endParaRPr lang="es-VE" altLang="en-US"/>
          </a:p>
        </p:txBody>
      </p:sp>
      <p:sp>
        <p:nvSpPr>
          <p:cNvPr id="8" name="Footer Placeholder 7"/>
          <p:cNvSpPr>
            <a:spLocks noGrp="1"/>
          </p:cNvSpPr>
          <p:nvPr>
            <p:ph type="ftr" sz="quarter" idx="11"/>
          </p:nvPr>
        </p:nvSpPr>
        <p:spPr/>
        <p:txBody>
          <a:bodyPr/>
          <a:lstStyle/>
          <a:p>
            <a:pPr>
              <a:defRPr/>
            </a:pPr>
            <a:r>
              <a:rPr lang="es-VE" altLang="en-US" smtClean="0"/>
              <a:t>Ascertaining Bible Authority - 4</a:t>
            </a:r>
            <a:endParaRPr lang="es-VE" altLang="en-US"/>
          </a:p>
        </p:txBody>
      </p:sp>
      <p:sp>
        <p:nvSpPr>
          <p:cNvPr id="9" name="Slide Number Placeholder 8"/>
          <p:cNvSpPr>
            <a:spLocks noGrp="1"/>
          </p:cNvSpPr>
          <p:nvPr>
            <p:ph type="sldNum" sz="quarter" idx="12"/>
          </p:nvPr>
        </p:nvSpPr>
        <p:spPr/>
        <p:txBody>
          <a:bodyPr/>
          <a:lstStyle/>
          <a:p>
            <a:pPr>
              <a:defRPr/>
            </a:pPr>
            <a:fld id="{3239DAA3-56CC-5A42-8EE0-738365D4A4CE}" type="slidenum">
              <a:rPr lang="es-VE" altLang="en-US" smtClean="0"/>
              <a:pPr>
                <a:defRPr/>
              </a:pPr>
              <a:t>21</a:t>
            </a:fld>
            <a:endParaRPr lang="es-VE" altLang="en-US"/>
          </a:p>
        </p:txBody>
      </p:sp>
      <p:cxnSp>
        <p:nvCxnSpPr>
          <p:cNvPr id="19" name="Straight Connector 18"/>
          <p:cNvCxnSpPr/>
          <p:nvPr/>
        </p:nvCxnSpPr>
        <p:spPr>
          <a:xfrm>
            <a:off x="685800" y="4775779"/>
            <a:ext cx="1341120" cy="284471"/>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647700" y="5060250"/>
            <a:ext cx="1379220" cy="218449"/>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685800" y="5060623"/>
            <a:ext cx="1341120" cy="699102"/>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0" y="4359275"/>
            <a:ext cx="719492" cy="2362200"/>
          </a:xfrm>
          <a:prstGeom prst="rect">
            <a:avLst/>
          </a:prstGeom>
          <a:noFill/>
        </p:spPr>
        <p:txBody>
          <a:bodyPr vert="wordArtVert" wrap="square">
            <a:spAutoFit/>
          </a:bodyPr>
          <a:lstStyle/>
          <a:p>
            <a:pPr eaLnBrk="1" hangingPunct="1">
              <a:defRPr/>
            </a:pPr>
            <a:r>
              <a:rPr lang="en-US" sz="3200" dirty="0">
                <a:solidFill>
                  <a:schemeClr val="bg1"/>
                </a:solidFill>
              </a:rPr>
              <a:t>CCC</a:t>
            </a:r>
          </a:p>
        </p:txBody>
      </p:sp>
      <p:sp>
        <p:nvSpPr>
          <p:cNvPr id="23" name="TextBox 35"/>
          <p:cNvSpPr txBox="1">
            <a:spLocks noChangeArrowheads="1"/>
          </p:cNvSpPr>
          <p:nvPr/>
        </p:nvSpPr>
        <p:spPr bwMode="auto">
          <a:xfrm>
            <a:off x="2026920" y="4799013"/>
            <a:ext cx="2011680" cy="52322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u="none" dirty="0">
                <a:solidFill>
                  <a:schemeClr val="tx1"/>
                </a:solidFill>
                <a:latin typeface="Arial Black" charset="0"/>
              </a:rPr>
              <a:t>Preacher</a:t>
            </a:r>
          </a:p>
        </p:txBody>
      </p:sp>
      <p:sp>
        <p:nvSpPr>
          <p:cNvPr id="25" name="Text Placeholder 37"/>
          <p:cNvSpPr>
            <a:spLocks noGrp="1"/>
          </p:cNvSpPr>
          <p:nvPr>
            <p:ph type="body" sz="quarter" idx="3"/>
          </p:nvPr>
        </p:nvSpPr>
        <p:spPr>
          <a:xfrm>
            <a:off x="4498975" y="1688170"/>
            <a:ext cx="4645025" cy="816905"/>
          </a:xfrm>
          <a:solidFill>
            <a:srgbClr val="CC0000"/>
          </a:solidFill>
          <a:ln>
            <a:solidFill>
              <a:srgbClr val="FFFF00"/>
            </a:solidFill>
            <a:miter lim="800000"/>
            <a:headEnd/>
            <a:tailEnd/>
          </a:ln>
        </p:spPr>
        <p:txBody>
          <a:bodyPr/>
          <a:lstStyle/>
          <a:p>
            <a:r>
              <a:rPr lang="en-US" altLang="en-US" dirty="0">
                <a:solidFill>
                  <a:schemeClr val="bg1"/>
                </a:solidFill>
              </a:rPr>
              <a:t>      </a:t>
            </a:r>
            <a:r>
              <a:rPr lang="en-US" altLang="en-US" sz="2800" dirty="0">
                <a:solidFill>
                  <a:schemeClr val="bg1"/>
                </a:solidFill>
              </a:rPr>
              <a:t>NOT found in pattern</a:t>
            </a:r>
          </a:p>
        </p:txBody>
      </p:sp>
      <p:sp>
        <p:nvSpPr>
          <p:cNvPr id="27" name="TextBox 26"/>
          <p:cNvSpPr txBox="1"/>
          <p:nvPr/>
        </p:nvSpPr>
        <p:spPr>
          <a:xfrm>
            <a:off x="4563826" y="4449358"/>
            <a:ext cx="422275" cy="1569660"/>
          </a:xfrm>
          <a:prstGeom prst="rect">
            <a:avLst/>
          </a:prstGeom>
          <a:noFill/>
        </p:spPr>
        <p:txBody>
          <a:bodyPr wrap="square" rtlCol="0">
            <a:spAutoFit/>
          </a:bodyPr>
          <a:lstStyle/>
          <a:p>
            <a:r>
              <a:rPr lang="en-US" sz="3200" u="none" dirty="0" smtClean="0">
                <a:solidFill>
                  <a:schemeClr val="bg1"/>
                </a:solidFill>
              </a:rPr>
              <a:t>CCC</a:t>
            </a:r>
            <a:endParaRPr lang="en-US" sz="3200" u="none" dirty="0">
              <a:solidFill>
                <a:schemeClr val="bg1"/>
              </a:solidFill>
            </a:endParaRPr>
          </a:p>
        </p:txBody>
      </p:sp>
      <p:sp>
        <p:nvSpPr>
          <p:cNvPr id="28" name="TextBox 15"/>
          <p:cNvSpPr txBox="1">
            <a:spLocks noChangeArrowheads="1"/>
          </p:cNvSpPr>
          <p:nvPr/>
        </p:nvSpPr>
        <p:spPr bwMode="auto">
          <a:xfrm>
            <a:off x="6859420" y="4856474"/>
            <a:ext cx="2172971" cy="52322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b="0" u="none" dirty="0">
                <a:solidFill>
                  <a:schemeClr val="tx1"/>
                </a:solidFill>
                <a:latin typeface="Arial Black" charset="0"/>
              </a:rPr>
              <a:t>Preacher</a:t>
            </a:r>
          </a:p>
        </p:txBody>
      </p:sp>
      <p:cxnSp>
        <p:nvCxnSpPr>
          <p:cNvPr id="29" name="Straight Connector 28"/>
          <p:cNvCxnSpPr/>
          <p:nvPr/>
        </p:nvCxnSpPr>
        <p:spPr>
          <a:xfrm>
            <a:off x="4946663" y="4799013"/>
            <a:ext cx="798730" cy="39704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4969838" y="5214882"/>
            <a:ext cx="710663" cy="38612"/>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5028477" y="5196053"/>
            <a:ext cx="715673" cy="524587"/>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6131743" y="5185337"/>
            <a:ext cx="587091" cy="4306"/>
          </a:xfrm>
          <a:prstGeom prst="line">
            <a:avLst/>
          </a:prstGeom>
          <a:ln w="57150">
            <a:solidFill>
              <a:schemeClr val="bg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2" name="TextBox 74"/>
          <p:cNvSpPr txBox="1">
            <a:spLocks noChangeArrowheads="1"/>
          </p:cNvSpPr>
          <p:nvPr/>
        </p:nvSpPr>
        <p:spPr bwMode="auto">
          <a:xfrm rot="10800000" flipV="1">
            <a:off x="5744151" y="4886954"/>
            <a:ext cx="74679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eaLnBrk="1" hangingPunct="1">
              <a:spcBef>
                <a:spcPct val="0"/>
              </a:spcBef>
              <a:buSzTx/>
              <a:buFontTx/>
              <a:buNone/>
            </a:pPr>
            <a:r>
              <a:rPr lang="en-US" altLang="en-US" u="none" dirty="0">
                <a:solidFill>
                  <a:schemeClr val="bg1"/>
                </a:solidFill>
              </a:rPr>
              <a:t>C</a:t>
            </a:r>
          </a:p>
        </p:txBody>
      </p:sp>
    </p:spTree>
    <p:extLst>
      <p:ext uri="{BB962C8B-B14F-4D97-AF65-F5344CB8AC3E}">
        <p14:creationId xmlns:p14="http://schemas.microsoft.com/office/powerpoint/2010/main" val="90148722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3" name="Title 1"/>
          <p:cNvSpPr>
            <a:spLocks noGrp="1"/>
          </p:cNvSpPr>
          <p:nvPr>
            <p:ph type="title"/>
          </p:nvPr>
        </p:nvSpPr>
        <p:spPr>
          <a:xfrm>
            <a:off x="152400" y="152400"/>
            <a:ext cx="8534400" cy="533400"/>
          </a:xfrm>
        </p:spPr>
        <p:txBody>
          <a:bodyPr/>
          <a:lstStyle/>
          <a:p>
            <a:pPr algn="l"/>
            <a:r>
              <a:rPr lang="en-US" altLang="en-US" sz="3200" b="0" dirty="0">
                <a:latin typeface="Abadi MT Condensed Extra Bold" charset="0"/>
                <a:ea typeface="Abadi MT Condensed Extra Bold" charset="0"/>
                <a:cs typeface="Abadi MT Condensed Extra Bold" charset="0"/>
              </a:rPr>
              <a:t>Conclusion</a:t>
            </a:r>
          </a:p>
        </p:txBody>
      </p:sp>
      <p:sp>
        <p:nvSpPr>
          <p:cNvPr id="289794" name="Content Placeholder 2"/>
          <p:cNvSpPr>
            <a:spLocks noGrp="1"/>
          </p:cNvSpPr>
          <p:nvPr>
            <p:ph idx="1"/>
          </p:nvPr>
        </p:nvSpPr>
        <p:spPr>
          <a:xfrm>
            <a:off x="152400" y="685800"/>
            <a:ext cx="8839200" cy="6248400"/>
          </a:xfrm>
        </p:spPr>
        <p:txBody>
          <a:bodyPr/>
          <a:lstStyle/>
          <a:p>
            <a:pPr>
              <a:buFont typeface="Wingdings" charset="2"/>
              <a:buChar char="q"/>
            </a:pPr>
            <a:r>
              <a:rPr lang="en-US" altLang="en-US" sz="3000" dirty="0"/>
              <a:t>We have noted that the church in the apostolic days engaged in the work of evangelism. </a:t>
            </a:r>
            <a:endParaRPr lang="en-US" altLang="en-US" sz="3000" dirty="0" smtClean="0"/>
          </a:p>
          <a:p>
            <a:pPr>
              <a:buFont typeface="Wingdings" charset="2"/>
              <a:buChar char="q"/>
            </a:pPr>
            <a:r>
              <a:rPr lang="en-US" altLang="en-US" sz="3000" b="0" dirty="0" smtClean="0"/>
              <a:t>The </a:t>
            </a:r>
            <a:r>
              <a:rPr lang="en-US" altLang="en-US" sz="3000" b="0" dirty="0"/>
              <a:t>local church may support a gospel preacher</a:t>
            </a:r>
          </a:p>
          <a:p>
            <a:pPr lvl="1">
              <a:buFont typeface="Arial" charset="0"/>
              <a:buChar char="•"/>
            </a:pPr>
            <a:r>
              <a:rPr lang="en-US" altLang="en-US" b="0" dirty="0"/>
              <a:t>The local church may send a man out to another city</a:t>
            </a:r>
          </a:p>
          <a:p>
            <a:pPr lvl="1">
              <a:buFont typeface="Arial" charset="0"/>
              <a:buChar char="•"/>
            </a:pPr>
            <a:r>
              <a:rPr lang="en-US" altLang="en-US" b="0" dirty="0"/>
              <a:t>Many churches may send to the same preacher (no organizational society or </a:t>
            </a:r>
            <a:r>
              <a:rPr lang="en-US" altLang="en-US" b="0" dirty="0" smtClean="0"/>
              <a:t>major hook </a:t>
            </a:r>
            <a:r>
              <a:rPr lang="en-US" altLang="en-US" b="0" dirty="0"/>
              <a:t>up is </a:t>
            </a:r>
            <a:r>
              <a:rPr lang="en-US" altLang="en-US" b="0" dirty="0" smtClean="0"/>
              <a:t>authorized or needed</a:t>
            </a:r>
            <a:r>
              <a:rPr lang="en-US" altLang="en-US" sz="2200" b="0" dirty="0" smtClean="0"/>
              <a:t>)</a:t>
            </a:r>
            <a:endParaRPr lang="en-US" altLang="en-US" sz="2200" b="0" dirty="0"/>
          </a:p>
          <a:p>
            <a:pPr>
              <a:buFont typeface="Wingdings" charset="2"/>
              <a:buChar char="v"/>
            </a:pPr>
            <a:r>
              <a:rPr lang="en-US" altLang="en-US" sz="3000" b="0" dirty="0">
                <a:latin typeface="Abadi MT Condensed Extra Bold" charset="0"/>
                <a:ea typeface="Abadi MT Condensed Extra Bold" charset="0"/>
                <a:cs typeface="Abadi MT Condensed Extra Bold" charset="0"/>
              </a:rPr>
              <a:t>Since we emphasize “speaking where the Bible speaks and being silent where the Bible is silent” we should follow the NT pattern of preaching the gospel or forfeit the claim and accept the consequences. </a:t>
            </a:r>
            <a:r>
              <a:rPr lang="en-US" altLang="en-US" sz="3000" b="0" dirty="0" smtClean="0"/>
              <a:t>  </a:t>
            </a:r>
            <a:endParaRPr lang="en-US" altLang="en-US" sz="3000" b="0" dirty="0"/>
          </a:p>
          <a:p>
            <a:pPr>
              <a:buFont typeface="Wingdings" charset="2"/>
              <a:buNone/>
            </a:pPr>
            <a:endParaRPr lang="en-US" altLang="en-US" sz="2600" dirty="0"/>
          </a:p>
          <a:p>
            <a:pPr>
              <a:buFont typeface="Wingdings" charset="2"/>
              <a:buNone/>
            </a:pPr>
            <a:endParaRPr lang="en-US" altLang="en-US" sz="2600" dirty="0"/>
          </a:p>
          <a:p>
            <a:pPr>
              <a:buFont typeface="Wingdings" charset="2"/>
              <a:buNone/>
            </a:pPr>
            <a:endParaRPr lang="en-US" altLang="en-US" sz="2600" dirty="0"/>
          </a:p>
          <a:p>
            <a:pPr>
              <a:buFont typeface="Wingdings" charset="2"/>
              <a:buNone/>
            </a:pPr>
            <a:endParaRPr lang="en-US" altLang="en-US" sz="2600" dirty="0"/>
          </a:p>
          <a:p>
            <a:pPr>
              <a:buFont typeface="Wingdings" charset="2"/>
              <a:buNone/>
            </a:pPr>
            <a:endParaRPr lang="en-US" altLang="en-US" sz="2600" dirty="0"/>
          </a:p>
        </p:txBody>
      </p:sp>
      <p:sp>
        <p:nvSpPr>
          <p:cNvPr id="289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a:spcBef>
                <a:spcPct val="0"/>
              </a:spcBef>
              <a:buSzTx/>
              <a:buFontTx/>
              <a:buNone/>
            </a:pPr>
            <a:fld id="{94A4E6D7-E78E-CE46-9710-E4EA020EF66A}" type="slidenum">
              <a:rPr lang="en-US" altLang="en-US" sz="1400" b="0"/>
              <a:pPr>
                <a:spcBef>
                  <a:spcPct val="0"/>
                </a:spcBef>
                <a:buSzTx/>
                <a:buFontTx/>
                <a:buNone/>
              </a:pPr>
              <a:t>22</a:t>
            </a:fld>
            <a:endParaRPr lang="en-US" altLang="en-US" sz="1400" b="0"/>
          </a:p>
        </p:txBody>
      </p:sp>
      <p:sp>
        <p:nvSpPr>
          <p:cNvPr id="2" name="Date Placeholder 1"/>
          <p:cNvSpPr>
            <a:spLocks noGrp="1"/>
          </p:cNvSpPr>
          <p:nvPr>
            <p:ph type="dt" sz="half" idx="10"/>
          </p:nvPr>
        </p:nvSpPr>
        <p:spPr/>
        <p:txBody>
          <a:bodyPr/>
          <a:lstStyle/>
          <a:p>
            <a:pPr>
              <a:defRPr/>
            </a:pPr>
            <a:r>
              <a:rPr lang="en-US" altLang="en-US" smtClean="0"/>
              <a:t>3/17/19 --- Fink</a:t>
            </a:r>
            <a:endParaRPr lang="es-VE" altLang="en-US"/>
          </a:p>
        </p:txBody>
      </p:sp>
      <p:sp>
        <p:nvSpPr>
          <p:cNvPr id="3" name="Footer Placeholder 2"/>
          <p:cNvSpPr>
            <a:spLocks noGrp="1"/>
          </p:cNvSpPr>
          <p:nvPr>
            <p:ph type="ftr" sz="quarter" idx="11"/>
          </p:nvPr>
        </p:nvSpPr>
        <p:spPr/>
        <p:txBody>
          <a:bodyPr/>
          <a:lstStyle/>
          <a:p>
            <a:pPr>
              <a:defRPr/>
            </a:pPr>
            <a:r>
              <a:rPr lang="es-VE" altLang="en-US" smtClean="0"/>
              <a:t>Ascertaining Bible Authority - 4</a:t>
            </a:r>
            <a:endParaRPr lang="es-VE" altLang="en-US"/>
          </a:p>
        </p:txBody>
      </p:sp>
    </p:spTree>
    <p:extLst>
      <p:ext uri="{BB962C8B-B14F-4D97-AF65-F5344CB8AC3E}">
        <p14:creationId xmlns:p14="http://schemas.microsoft.com/office/powerpoint/2010/main" val="9096146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979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979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979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979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979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type="body" idx="4294967295"/>
          </p:nvPr>
        </p:nvSpPr>
        <p:spPr>
          <a:xfrm>
            <a:off x="228600" y="0"/>
            <a:ext cx="8915400" cy="6721475"/>
          </a:xfrm>
          <a:noFill/>
        </p:spPr>
        <p:txBody>
          <a:bodyPr/>
          <a:lstStyle/>
          <a:p>
            <a:pPr marL="0" indent="0">
              <a:buNone/>
            </a:pPr>
            <a:r>
              <a:rPr lang="en-US" altLang="en-US" b="0" dirty="0"/>
              <a:t>There are two, and </a:t>
            </a:r>
            <a:r>
              <a:rPr lang="en-US" altLang="en-US" b="0" i="1" dirty="0"/>
              <a:t>only two</a:t>
            </a:r>
            <a:r>
              <a:rPr lang="en-US" altLang="en-US" b="0" dirty="0"/>
              <a:t>, sources of authority in religion </a:t>
            </a:r>
            <a:r>
              <a:rPr lang="en-US" altLang="en-US" b="0" dirty="0" smtClean="0"/>
              <a:t>- Matthew 21:23-27:</a:t>
            </a:r>
            <a:br>
              <a:rPr lang="en-US" altLang="en-US" b="0" dirty="0" smtClean="0"/>
            </a:br>
            <a:endParaRPr lang="en-US" altLang="en-US" dirty="0"/>
          </a:p>
          <a:p>
            <a:pPr marL="0" indent="0">
              <a:buNone/>
            </a:pPr>
            <a:r>
              <a:rPr lang="en-US" altLang="en-US" b="0" i="1" dirty="0" smtClean="0"/>
              <a:t>“</a:t>
            </a:r>
            <a:r>
              <a:rPr lang="en-US" altLang="en-US" b="0" dirty="0"/>
              <a:t>And when He was come into the temple, the chief priests and the elders of the people came unto Him as He was teaching, and said, </a:t>
            </a:r>
            <a:r>
              <a:rPr lang="en-US" altLang="en-US" b="1" u="sng" dirty="0"/>
              <a:t>By what authority </a:t>
            </a:r>
            <a:r>
              <a:rPr lang="en-US" altLang="en-US" b="1" u="sng" dirty="0" err="1"/>
              <a:t>doest</a:t>
            </a:r>
            <a:r>
              <a:rPr lang="en-US" altLang="en-US" b="1" u="sng" dirty="0"/>
              <a:t> thou do these things?</a:t>
            </a:r>
            <a:r>
              <a:rPr lang="en-US" altLang="en-US" b="1" dirty="0"/>
              <a:t> </a:t>
            </a:r>
            <a:r>
              <a:rPr lang="en-US" altLang="en-US" b="0" dirty="0"/>
              <a:t>and who gave thee this authority? And Jesus answered and said unto them, I also will ask you one thing, which if ye </a:t>
            </a:r>
            <a:r>
              <a:rPr lang="en-US" altLang="en-US" b="0" dirty="0">
                <a:solidFill>
                  <a:srgbClr val="663300"/>
                </a:solidFill>
              </a:rPr>
              <a:t>tell Me, I in like wise will tell you by what authority I do these things. The baptism of John, whence was </a:t>
            </a:r>
            <a:r>
              <a:rPr lang="en-US" altLang="en-US" b="0" dirty="0" smtClean="0">
                <a:solidFill>
                  <a:srgbClr val="663300"/>
                </a:solidFill>
              </a:rPr>
              <a:t>it</a:t>
            </a:r>
            <a:r>
              <a:rPr lang="en-US" altLang="en-US" dirty="0" smtClean="0">
                <a:solidFill>
                  <a:srgbClr val="663300"/>
                </a:solidFill>
              </a:rPr>
              <a:t>? </a:t>
            </a:r>
            <a:r>
              <a:rPr lang="en-US" altLang="en-US" dirty="0">
                <a:solidFill>
                  <a:srgbClr val="663300"/>
                </a:solidFill>
              </a:rPr>
              <a:t>from heaven, or of men? And they reasoned with </a:t>
            </a:r>
            <a:r>
              <a:rPr lang="en-US" altLang="en-US" dirty="0" smtClean="0">
                <a:solidFill>
                  <a:srgbClr val="663300"/>
                </a:solidFill>
              </a:rPr>
              <a:t>themselves,</a:t>
            </a:r>
            <a:endParaRPr lang="en-US" altLang="en-US" b="0" dirty="0"/>
          </a:p>
        </p:txBody>
      </p:sp>
      <p:sp>
        <p:nvSpPr>
          <p:cNvPr id="2" name="Date Placeholder 1"/>
          <p:cNvSpPr>
            <a:spLocks noGrp="1"/>
          </p:cNvSpPr>
          <p:nvPr>
            <p:ph type="dt" sz="half" idx="10"/>
          </p:nvPr>
        </p:nvSpPr>
        <p:spPr/>
        <p:txBody>
          <a:bodyPr/>
          <a:lstStyle/>
          <a:p>
            <a:pPr>
              <a:defRPr/>
            </a:pPr>
            <a:r>
              <a:rPr lang="en-US" altLang="en-US" smtClean="0"/>
              <a:t>3/17/19 --- Fink</a:t>
            </a:r>
            <a:endParaRPr lang="es-VE" altLang="en-US"/>
          </a:p>
        </p:txBody>
      </p:sp>
      <p:sp>
        <p:nvSpPr>
          <p:cNvPr id="3" name="Footer Placeholder 2"/>
          <p:cNvSpPr>
            <a:spLocks noGrp="1"/>
          </p:cNvSpPr>
          <p:nvPr>
            <p:ph type="ftr" sz="quarter" idx="11"/>
          </p:nvPr>
        </p:nvSpPr>
        <p:spPr/>
        <p:txBody>
          <a:bodyPr/>
          <a:lstStyle/>
          <a:p>
            <a:pPr>
              <a:defRPr/>
            </a:pPr>
            <a:r>
              <a:rPr lang="es-VE" altLang="en-US" smtClean="0"/>
              <a:t>Ascertaining Bible Authority - 4</a:t>
            </a:r>
            <a:endParaRPr lang="es-VE" altLang="en-US"/>
          </a:p>
        </p:txBody>
      </p:sp>
      <p:sp>
        <p:nvSpPr>
          <p:cNvPr id="4" name="Slide Number Placeholder 3"/>
          <p:cNvSpPr>
            <a:spLocks noGrp="1"/>
          </p:cNvSpPr>
          <p:nvPr>
            <p:ph type="sldNum" sz="quarter" idx="12"/>
          </p:nvPr>
        </p:nvSpPr>
        <p:spPr/>
        <p:txBody>
          <a:bodyPr/>
          <a:lstStyle/>
          <a:p>
            <a:pPr>
              <a:defRPr/>
            </a:pPr>
            <a:fld id="{E7E3F733-4BB9-744F-A887-B57535049065}" type="slidenum">
              <a:rPr lang="es-VE" altLang="en-US" smtClean="0"/>
              <a:pPr>
                <a:defRPr/>
              </a:pPr>
              <a:t>3</a:t>
            </a:fld>
            <a:endParaRPr lang="es-VE" altLang="en-US"/>
          </a:p>
        </p:txBody>
      </p:sp>
    </p:spTree>
    <p:extLst>
      <p:ext uri="{BB962C8B-B14F-4D97-AF65-F5344CB8AC3E}">
        <p14:creationId xmlns:p14="http://schemas.microsoft.com/office/powerpoint/2010/main" val="1456883116"/>
      </p:ext>
    </p:extLst>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altLang="en-US" smtClean="0"/>
              <a:t>3/17/19 --- Fink</a:t>
            </a:r>
            <a:endParaRPr lang="es-VE" altLang="en-US"/>
          </a:p>
        </p:txBody>
      </p:sp>
      <p:sp>
        <p:nvSpPr>
          <p:cNvPr id="5" name="Footer Placeholder 4"/>
          <p:cNvSpPr>
            <a:spLocks noGrp="1"/>
          </p:cNvSpPr>
          <p:nvPr>
            <p:ph type="ftr" sz="quarter" idx="11"/>
          </p:nvPr>
        </p:nvSpPr>
        <p:spPr/>
        <p:txBody>
          <a:bodyPr/>
          <a:lstStyle/>
          <a:p>
            <a:pPr>
              <a:defRPr/>
            </a:pPr>
            <a:r>
              <a:rPr lang="es-VE" altLang="en-US" smtClean="0"/>
              <a:t>Ascertaining Bible Authority - 4</a:t>
            </a:r>
            <a:endParaRPr lang="es-VE" altLang="en-US"/>
          </a:p>
        </p:txBody>
      </p:sp>
      <p:sp>
        <p:nvSpPr>
          <p:cNvPr id="6" name="Slide Number Placeholder 5"/>
          <p:cNvSpPr>
            <a:spLocks noGrp="1"/>
          </p:cNvSpPr>
          <p:nvPr>
            <p:ph type="sldNum" sz="quarter" idx="12"/>
          </p:nvPr>
        </p:nvSpPr>
        <p:spPr/>
        <p:txBody>
          <a:bodyPr/>
          <a:lstStyle/>
          <a:p>
            <a:pPr>
              <a:defRPr/>
            </a:pPr>
            <a:fld id="{8282AA4B-8419-204B-811A-9A23562AFEE2}" type="slidenum">
              <a:rPr lang="es-VE" altLang="en-US" smtClean="0"/>
              <a:pPr>
                <a:defRPr/>
              </a:pPr>
              <a:t>4</a:t>
            </a:fld>
            <a:endParaRPr lang="es-VE" altLang="en-US"/>
          </a:p>
        </p:txBody>
      </p:sp>
      <p:sp>
        <p:nvSpPr>
          <p:cNvPr id="7" name="Rectangle 6"/>
          <p:cNvSpPr/>
          <p:nvPr/>
        </p:nvSpPr>
        <p:spPr>
          <a:xfrm>
            <a:off x="152400" y="228600"/>
            <a:ext cx="8839200" cy="6494085"/>
          </a:xfrm>
          <a:prstGeom prst="rect">
            <a:avLst/>
          </a:prstGeom>
        </p:spPr>
        <p:txBody>
          <a:bodyPr wrap="square">
            <a:spAutoFit/>
          </a:bodyPr>
          <a:lstStyle/>
          <a:p>
            <a:pPr>
              <a:buFont typeface="Wingdings" charset="2"/>
              <a:buNone/>
            </a:pPr>
            <a:r>
              <a:rPr lang="en-US" altLang="en-US" sz="3200" b="0" u="none" dirty="0" smtClean="0">
                <a:solidFill>
                  <a:srgbClr val="663300"/>
                </a:solidFill>
              </a:rPr>
              <a:t>saying</a:t>
            </a:r>
            <a:r>
              <a:rPr lang="en-US" altLang="en-US" sz="3200" b="0" u="none" dirty="0">
                <a:solidFill>
                  <a:srgbClr val="663300"/>
                </a:solidFill>
              </a:rPr>
              <a:t>, If we shall say, From heaven; He will say unto us, Why did ye not then believe him? But if we shall say, Of men; we fear the people; for all hold John as a prophet. And they answered Jesus, and said, We cannot tell. And He said unto </a:t>
            </a:r>
            <a:r>
              <a:rPr lang="en-US" altLang="en-US" sz="3200" b="0" u="none" dirty="0"/>
              <a:t>them, Neither tell I you by what authority I do these things.” </a:t>
            </a:r>
            <a:endParaRPr lang="en-US" altLang="en-US" sz="3200" b="0" u="none" dirty="0" smtClean="0"/>
          </a:p>
          <a:p>
            <a:pPr>
              <a:buFont typeface="Wingdings" charset="2"/>
              <a:buNone/>
            </a:pPr>
            <a:endParaRPr lang="en-US" altLang="en-US" sz="3200" b="0" u="none" dirty="0"/>
          </a:p>
          <a:p>
            <a:pPr lvl="1"/>
            <a:r>
              <a:rPr lang="en-US" altLang="en-US" sz="3200" b="0" u="none" dirty="0" smtClean="0"/>
              <a:t>*The </a:t>
            </a:r>
            <a:r>
              <a:rPr lang="en-US" altLang="en-US" sz="3200" b="0" u="none" dirty="0"/>
              <a:t>Lord makes it clear there are only two sources of authority in religion—heaven  (God) or men.</a:t>
            </a:r>
          </a:p>
          <a:p>
            <a:pPr>
              <a:buFont typeface="Wingdings" charset="2"/>
              <a:buNone/>
            </a:pPr>
            <a:endParaRPr lang="en-US" altLang="en-US" sz="3200" b="0" u="none" dirty="0">
              <a:solidFill>
                <a:srgbClr val="663300"/>
              </a:solidFill>
            </a:endParaRPr>
          </a:p>
          <a:p>
            <a:pPr>
              <a:buFont typeface="Wingdings" charset="2"/>
              <a:buNone/>
            </a:pPr>
            <a:endParaRPr lang="en-US" altLang="en-US" sz="3200" b="0" u="none" dirty="0"/>
          </a:p>
        </p:txBody>
      </p:sp>
    </p:spTree>
    <p:extLst>
      <p:ext uri="{BB962C8B-B14F-4D97-AF65-F5344CB8AC3E}">
        <p14:creationId xmlns:p14="http://schemas.microsoft.com/office/powerpoint/2010/main" val="83747801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1189038"/>
          </a:xfrm>
        </p:spPr>
        <p:txBody>
          <a:bodyPr/>
          <a:lstStyle/>
          <a:p>
            <a:r>
              <a:rPr lang="en-US" sz="4000" b="1" dirty="0" smtClean="0"/>
              <a:t>Jesus Christ is the head of the body</a:t>
            </a:r>
            <a:endParaRPr lang="en-US" sz="4000" b="1" dirty="0"/>
          </a:p>
        </p:txBody>
      </p:sp>
      <p:sp>
        <p:nvSpPr>
          <p:cNvPr id="3" name="Content Placeholder 2"/>
          <p:cNvSpPr>
            <a:spLocks noGrp="1"/>
          </p:cNvSpPr>
          <p:nvPr>
            <p:ph idx="1"/>
          </p:nvPr>
        </p:nvSpPr>
        <p:spPr/>
        <p:txBody>
          <a:bodyPr/>
          <a:lstStyle/>
          <a:p>
            <a:r>
              <a:rPr lang="en-US" dirty="0" smtClean="0"/>
              <a:t>Jesus Christ is Lord (Acts 2:36; Ro. 10:9; Phil. 2:11; Mt. 16:15-16; 1 Cor. 3:11)</a:t>
            </a:r>
          </a:p>
          <a:p>
            <a:r>
              <a:rPr lang="en-US" dirty="0" smtClean="0"/>
              <a:t>Jesus is the head of the body, the church (Eph. 1:22-23; Col. 1:18)</a:t>
            </a:r>
          </a:p>
          <a:p>
            <a:r>
              <a:rPr lang="en-US" dirty="0" smtClean="0"/>
              <a:t>Christ has all authority (Mt. 17:5; Mt. 28:18; Heb. 11:1)</a:t>
            </a:r>
            <a:endParaRPr lang="en-US" dirty="0"/>
          </a:p>
        </p:txBody>
      </p:sp>
      <p:sp>
        <p:nvSpPr>
          <p:cNvPr id="4" name="Date Placeholder 3"/>
          <p:cNvSpPr>
            <a:spLocks noGrp="1"/>
          </p:cNvSpPr>
          <p:nvPr>
            <p:ph type="dt" sz="half" idx="10"/>
          </p:nvPr>
        </p:nvSpPr>
        <p:spPr/>
        <p:txBody>
          <a:bodyPr/>
          <a:lstStyle/>
          <a:p>
            <a:pPr>
              <a:defRPr/>
            </a:pPr>
            <a:r>
              <a:rPr lang="en-US" altLang="en-US" smtClean="0"/>
              <a:t>3/17/19 --- Fink</a:t>
            </a:r>
            <a:endParaRPr lang="es-VE" altLang="en-US"/>
          </a:p>
        </p:txBody>
      </p:sp>
      <p:sp>
        <p:nvSpPr>
          <p:cNvPr id="5" name="Footer Placeholder 4"/>
          <p:cNvSpPr>
            <a:spLocks noGrp="1"/>
          </p:cNvSpPr>
          <p:nvPr>
            <p:ph type="ftr" sz="quarter" idx="11"/>
          </p:nvPr>
        </p:nvSpPr>
        <p:spPr/>
        <p:txBody>
          <a:bodyPr/>
          <a:lstStyle/>
          <a:p>
            <a:pPr>
              <a:defRPr/>
            </a:pPr>
            <a:r>
              <a:rPr lang="es-VE" altLang="en-US" smtClean="0"/>
              <a:t>Ascertaining Bible Authority - 4</a:t>
            </a:r>
            <a:endParaRPr lang="es-VE" altLang="en-US"/>
          </a:p>
        </p:txBody>
      </p:sp>
      <p:sp>
        <p:nvSpPr>
          <p:cNvPr id="6" name="Slide Number Placeholder 5"/>
          <p:cNvSpPr>
            <a:spLocks noGrp="1"/>
          </p:cNvSpPr>
          <p:nvPr>
            <p:ph type="sldNum" sz="quarter" idx="12"/>
          </p:nvPr>
        </p:nvSpPr>
        <p:spPr/>
        <p:txBody>
          <a:bodyPr/>
          <a:lstStyle/>
          <a:p>
            <a:pPr>
              <a:defRPr/>
            </a:pPr>
            <a:fld id="{8282AA4B-8419-204B-811A-9A23562AFEE2}" type="slidenum">
              <a:rPr lang="es-VE" altLang="en-US" smtClean="0"/>
              <a:pPr>
                <a:defRPr/>
              </a:pPr>
              <a:t>5</a:t>
            </a:fld>
            <a:endParaRPr lang="es-VE" altLang="en-US"/>
          </a:p>
        </p:txBody>
      </p:sp>
    </p:spTree>
    <p:extLst>
      <p:ext uri="{BB962C8B-B14F-4D97-AF65-F5344CB8AC3E}">
        <p14:creationId xmlns:p14="http://schemas.microsoft.com/office/powerpoint/2010/main" val="7506354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23888" y="609600"/>
            <a:ext cx="7886700" cy="2286001"/>
          </a:xfrm>
        </p:spPr>
        <p:txBody>
          <a:bodyPr/>
          <a:lstStyle/>
          <a:p>
            <a:r>
              <a:rPr lang="en-US" sz="4800" b="1" dirty="0" smtClean="0"/>
              <a:t>WHAT THE CHURCH HAS THE RIGHT TO DO</a:t>
            </a:r>
            <a:endParaRPr lang="en-US" sz="4800" b="1" dirty="0"/>
          </a:p>
        </p:txBody>
      </p:sp>
      <p:sp>
        <p:nvSpPr>
          <p:cNvPr id="6" name="Text Placeholder 5"/>
          <p:cNvSpPr>
            <a:spLocks noGrp="1"/>
          </p:cNvSpPr>
          <p:nvPr>
            <p:ph type="body" idx="1"/>
          </p:nvPr>
        </p:nvSpPr>
        <p:spPr>
          <a:xfrm>
            <a:off x="623888" y="3581400"/>
            <a:ext cx="7886700" cy="2362200"/>
          </a:xfrm>
        </p:spPr>
        <p:txBody>
          <a:bodyPr/>
          <a:lstStyle/>
          <a:p>
            <a:r>
              <a:rPr lang="en-US" sz="3200" b="1" baseline="30000" dirty="0"/>
              <a:t> </a:t>
            </a:r>
            <a:r>
              <a:rPr lang="en-US" sz="3200" b="1" baseline="30000" dirty="0" smtClean="0"/>
              <a:t>”</a:t>
            </a:r>
            <a:r>
              <a:rPr lang="en-US" sz="3200" dirty="0" smtClean="0"/>
              <a:t>So</a:t>
            </a:r>
            <a:r>
              <a:rPr lang="en-US" sz="3200" dirty="0"/>
              <a:t> that he might present the church to himself in splendor, without spot or wrinkle or any such thing, that she might be holy and without </a:t>
            </a:r>
            <a:r>
              <a:rPr lang="en-US" sz="3200" dirty="0" smtClean="0"/>
              <a:t>blemish” (Eph. 5:27)</a:t>
            </a:r>
            <a:endParaRPr lang="en-US" sz="3200" dirty="0"/>
          </a:p>
        </p:txBody>
      </p:sp>
      <p:sp>
        <p:nvSpPr>
          <p:cNvPr id="2" name="Date Placeholder 1"/>
          <p:cNvSpPr>
            <a:spLocks noGrp="1"/>
          </p:cNvSpPr>
          <p:nvPr>
            <p:ph type="dt" sz="half" idx="10"/>
          </p:nvPr>
        </p:nvSpPr>
        <p:spPr/>
        <p:txBody>
          <a:bodyPr/>
          <a:lstStyle/>
          <a:p>
            <a:pPr>
              <a:defRPr/>
            </a:pPr>
            <a:r>
              <a:rPr lang="en-US" altLang="en-US" smtClean="0"/>
              <a:t>3/17/19 --- Fink</a:t>
            </a:r>
            <a:endParaRPr lang="es-VE" altLang="en-US"/>
          </a:p>
        </p:txBody>
      </p:sp>
      <p:sp>
        <p:nvSpPr>
          <p:cNvPr id="3" name="Footer Placeholder 2"/>
          <p:cNvSpPr>
            <a:spLocks noGrp="1"/>
          </p:cNvSpPr>
          <p:nvPr>
            <p:ph type="ftr" sz="quarter" idx="11"/>
          </p:nvPr>
        </p:nvSpPr>
        <p:spPr/>
        <p:txBody>
          <a:bodyPr/>
          <a:lstStyle/>
          <a:p>
            <a:pPr>
              <a:defRPr/>
            </a:pPr>
            <a:r>
              <a:rPr lang="es-VE" altLang="en-US" smtClean="0"/>
              <a:t>Ascertaining Bible Authority - 4</a:t>
            </a:r>
            <a:endParaRPr lang="es-VE" altLang="en-US"/>
          </a:p>
        </p:txBody>
      </p:sp>
      <p:sp>
        <p:nvSpPr>
          <p:cNvPr id="4" name="Slide Number Placeholder 3"/>
          <p:cNvSpPr>
            <a:spLocks noGrp="1"/>
          </p:cNvSpPr>
          <p:nvPr>
            <p:ph type="sldNum" sz="quarter" idx="12"/>
          </p:nvPr>
        </p:nvSpPr>
        <p:spPr/>
        <p:txBody>
          <a:bodyPr/>
          <a:lstStyle/>
          <a:p>
            <a:pPr>
              <a:defRPr/>
            </a:pPr>
            <a:fld id="{E7E3F733-4BB9-744F-A887-B57535049065}" type="slidenum">
              <a:rPr lang="es-VE" altLang="en-US" smtClean="0"/>
              <a:pPr>
                <a:defRPr/>
              </a:pPr>
              <a:t>6</a:t>
            </a:fld>
            <a:endParaRPr lang="es-VE" altLang="en-US"/>
          </a:p>
        </p:txBody>
      </p:sp>
    </p:spTree>
    <p:extLst>
      <p:ext uri="{BB962C8B-B14F-4D97-AF65-F5344CB8AC3E}">
        <p14:creationId xmlns:p14="http://schemas.microsoft.com/office/powerpoint/2010/main" val="69060839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a:xfrm>
            <a:off x="0" y="228600"/>
            <a:ext cx="9144000" cy="1069975"/>
          </a:xfrm>
        </p:spPr>
        <p:txBody>
          <a:bodyPr/>
          <a:lstStyle/>
          <a:p>
            <a:pPr algn="l"/>
            <a:r>
              <a:rPr lang="en-US" altLang="en-US" sz="3500" b="1" dirty="0" smtClean="0"/>
              <a:t>Uniformity </a:t>
            </a:r>
            <a:r>
              <a:rPr lang="en-US" altLang="en-US" sz="3500" b="1" dirty="0"/>
              <a:t>of doctrine in the early church</a:t>
            </a:r>
          </a:p>
        </p:txBody>
      </p:sp>
      <p:sp>
        <p:nvSpPr>
          <p:cNvPr id="82946" name="Content Placeholder 2"/>
          <p:cNvSpPr>
            <a:spLocks noGrp="1"/>
          </p:cNvSpPr>
          <p:nvPr>
            <p:ph idx="1"/>
          </p:nvPr>
        </p:nvSpPr>
        <p:spPr>
          <a:xfrm>
            <a:off x="228600" y="1298575"/>
            <a:ext cx="8686800" cy="4797425"/>
          </a:xfrm>
        </p:spPr>
        <p:txBody>
          <a:bodyPr/>
          <a:lstStyle/>
          <a:p>
            <a:pPr>
              <a:buFont typeface="Arial" charset="0"/>
              <a:buChar char="•"/>
            </a:pPr>
            <a:r>
              <a:rPr lang="en-US" altLang="en-US" dirty="0"/>
              <a:t>The same doctrine was taught  in all the </a:t>
            </a:r>
            <a:r>
              <a:rPr lang="en-US" altLang="en-US" dirty="0" smtClean="0"/>
              <a:t>churches</a:t>
            </a:r>
            <a:r>
              <a:rPr lang="en-US" altLang="en-US" dirty="0"/>
              <a:t> </a:t>
            </a:r>
            <a:r>
              <a:rPr lang="en-US" altLang="en-US" dirty="0" smtClean="0"/>
              <a:t>(Jude 3) </a:t>
            </a:r>
          </a:p>
          <a:p>
            <a:pPr>
              <a:buFont typeface="Arial" charset="0"/>
              <a:buChar char="•"/>
            </a:pPr>
            <a:r>
              <a:rPr lang="en-US" altLang="en-US" dirty="0" smtClean="0"/>
              <a:t>When </a:t>
            </a:r>
            <a:r>
              <a:rPr lang="en-US" altLang="en-US" dirty="0"/>
              <a:t>false doctrine was sometimes taught it was corrected by referring to what was taught by the Lord and His apostles. (1 Cor. </a:t>
            </a:r>
            <a:r>
              <a:rPr lang="en-US" altLang="en-US" dirty="0" smtClean="0"/>
              <a:t>4:17; 2 </a:t>
            </a:r>
            <a:r>
              <a:rPr lang="en-US" altLang="en-US" dirty="0" err="1"/>
              <a:t>Ti</a:t>
            </a:r>
            <a:r>
              <a:rPr lang="en-US" altLang="en-US" dirty="0"/>
              <a:t>. 2:2; 2 Th. 2:15; 2 Pet. 3:1-2; 1 Jn. 2:21)</a:t>
            </a:r>
          </a:p>
        </p:txBody>
      </p:sp>
      <p:sp>
        <p:nvSpPr>
          <p:cNvPr id="829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a:spcBef>
                <a:spcPct val="0"/>
              </a:spcBef>
              <a:buSzTx/>
              <a:buFontTx/>
              <a:buNone/>
            </a:pPr>
            <a:fld id="{5358F30C-FC1C-524A-9B2A-FF233C28BC98}" type="slidenum">
              <a:rPr lang="en-US" altLang="en-US" sz="1400" b="0"/>
              <a:pPr>
                <a:spcBef>
                  <a:spcPct val="0"/>
                </a:spcBef>
                <a:buSzTx/>
                <a:buFontTx/>
                <a:buNone/>
              </a:pPr>
              <a:t>7</a:t>
            </a:fld>
            <a:endParaRPr lang="en-US" altLang="en-US" sz="1400" b="0"/>
          </a:p>
        </p:txBody>
      </p:sp>
      <p:sp>
        <p:nvSpPr>
          <p:cNvPr id="2" name="Date Placeholder 1"/>
          <p:cNvSpPr>
            <a:spLocks noGrp="1"/>
          </p:cNvSpPr>
          <p:nvPr>
            <p:ph type="dt" sz="half" idx="10"/>
          </p:nvPr>
        </p:nvSpPr>
        <p:spPr/>
        <p:txBody>
          <a:bodyPr/>
          <a:lstStyle/>
          <a:p>
            <a:pPr>
              <a:defRPr/>
            </a:pPr>
            <a:r>
              <a:rPr lang="en-US" altLang="en-US" smtClean="0"/>
              <a:t>3/17/19 --- Fink</a:t>
            </a:r>
            <a:endParaRPr lang="es-VE" altLang="en-US"/>
          </a:p>
        </p:txBody>
      </p:sp>
      <p:sp>
        <p:nvSpPr>
          <p:cNvPr id="3" name="Footer Placeholder 2"/>
          <p:cNvSpPr>
            <a:spLocks noGrp="1"/>
          </p:cNvSpPr>
          <p:nvPr>
            <p:ph type="ftr" sz="quarter" idx="11"/>
          </p:nvPr>
        </p:nvSpPr>
        <p:spPr/>
        <p:txBody>
          <a:bodyPr/>
          <a:lstStyle/>
          <a:p>
            <a:pPr>
              <a:defRPr/>
            </a:pPr>
            <a:r>
              <a:rPr lang="es-VE" altLang="en-US" smtClean="0"/>
              <a:t>Ascertaining Bible Authority - 4</a:t>
            </a:r>
            <a:endParaRPr lang="es-VE" altLang="en-US"/>
          </a:p>
        </p:txBody>
      </p:sp>
    </p:spTree>
    <p:extLst>
      <p:ext uri="{BB962C8B-B14F-4D97-AF65-F5344CB8AC3E}">
        <p14:creationId xmlns:p14="http://schemas.microsoft.com/office/powerpoint/2010/main" val="214235207"/>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b="1" dirty="0" smtClean="0"/>
              <a:t>How do we find unity?</a:t>
            </a:r>
            <a:endParaRPr lang="en-US" b="1" dirty="0"/>
          </a:p>
        </p:txBody>
      </p:sp>
      <p:sp>
        <p:nvSpPr>
          <p:cNvPr id="3" name="Content Placeholder 2"/>
          <p:cNvSpPr>
            <a:spLocks noGrp="1"/>
          </p:cNvSpPr>
          <p:nvPr>
            <p:ph idx="1"/>
          </p:nvPr>
        </p:nvSpPr>
        <p:spPr>
          <a:xfrm>
            <a:off x="1447800" y="2119313"/>
            <a:ext cx="6211888" cy="3900487"/>
          </a:xfrm>
        </p:spPr>
        <p:txBody>
          <a:bodyPr>
            <a:noAutofit/>
          </a:bodyPr>
          <a:lstStyle/>
          <a:p>
            <a:pPr marL="457200" indent="-457200">
              <a:buFontTx/>
              <a:buAutoNum type="arabicPeriod"/>
            </a:pPr>
            <a:r>
              <a:rPr lang="en-US" altLang="en-US" dirty="0"/>
              <a:t>Observe every </a:t>
            </a:r>
            <a:r>
              <a:rPr lang="en-US" altLang="en-US" b="1" dirty="0"/>
              <a:t>command</a:t>
            </a:r>
          </a:p>
          <a:p>
            <a:pPr marL="457200" indent="-457200">
              <a:buFontTx/>
              <a:buAutoNum type="arabicPeriod"/>
            </a:pPr>
            <a:r>
              <a:rPr lang="en-US" altLang="en-US" dirty="0"/>
              <a:t>Follow </a:t>
            </a:r>
            <a:r>
              <a:rPr lang="en-US" altLang="en-US" b="1" dirty="0"/>
              <a:t>examples </a:t>
            </a:r>
            <a:r>
              <a:rPr lang="en-US" altLang="en-US" dirty="0"/>
              <a:t>of early Christians</a:t>
            </a:r>
          </a:p>
          <a:p>
            <a:pPr marL="457200" indent="-457200">
              <a:buFontTx/>
              <a:buAutoNum type="arabicPeriod"/>
            </a:pPr>
            <a:r>
              <a:rPr lang="en-US" altLang="en-US" dirty="0"/>
              <a:t>Note all </a:t>
            </a:r>
            <a:r>
              <a:rPr lang="en-US" altLang="en-US" b="1" dirty="0"/>
              <a:t>necessary inferences </a:t>
            </a:r>
            <a:r>
              <a:rPr lang="en-US" altLang="en-US" dirty="0"/>
              <a:t>or implications.</a:t>
            </a:r>
          </a:p>
          <a:p>
            <a:pPr marL="457200" indent="-457200">
              <a:buFontTx/>
              <a:buAutoNum type="arabicPeriod"/>
            </a:pPr>
            <a:endParaRPr lang="en-US" altLang="en-US" dirty="0"/>
          </a:p>
          <a:p>
            <a:pPr marL="457200" indent="-457200" algn="ctr">
              <a:buFontTx/>
              <a:buNone/>
            </a:pPr>
            <a:r>
              <a:rPr lang="en-US" altLang="en-US" sz="3600" b="1" dirty="0">
                <a:latin typeface="Abadi MT Condensed Extra Bold" charset="0"/>
                <a:ea typeface="Abadi MT Condensed Extra Bold" charset="0"/>
                <a:cs typeface="Abadi MT Condensed Extra Bold" charset="0"/>
              </a:rPr>
              <a:t>“Tell it, show it, and imply it” </a:t>
            </a:r>
          </a:p>
        </p:txBody>
      </p:sp>
      <p:sp>
        <p:nvSpPr>
          <p:cNvPr id="4" name="Date Placeholder 3"/>
          <p:cNvSpPr>
            <a:spLocks noGrp="1"/>
          </p:cNvSpPr>
          <p:nvPr>
            <p:ph type="dt" sz="quarter" idx="10"/>
          </p:nvPr>
        </p:nvSpPr>
        <p:spPr/>
        <p:txBody>
          <a:bodyPr/>
          <a:lstStyle/>
          <a:p>
            <a:pPr>
              <a:defRPr/>
            </a:pPr>
            <a:r>
              <a:rPr lang="en-US" altLang="en-US" smtClean="0"/>
              <a:t>3/17/19 --- Fink</a:t>
            </a:r>
            <a:endParaRPr lang="es-VE" altLang="en-US"/>
          </a:p>
        </p:txBody>
      </p:sp>
      <p:sp>
        <p:nvSpPr>
          <p:cNvPr id="5" name="Footer Placeholder 4"/>
          <p:cNvSpPr>
            <a:spLocks noGrp="1"/>
          </p:cNvSpPr>
          <p:nvPr>
            <p:ph type="ftr" sz="quarter" idx="11"/>
          </p:nvPr>
        </p:nvSpPr>
        <p:spPr/>
        <p:txBody>
          <a:bodyPr/>
          <a:lstStyle/>
          <a:p>
            <a:pPr>
              <a:defRPr/>
            </a:pPr>
            <a:r>
              <a:rPr lang="es-VE" altLang="en-US" smtClean="0"/>
              <a:t>Ascertaining Bible Authority - 4</a:t>
            </a:r>
            <a:endParaRPr lang="es-VE" altLang="en-US"/>
          </a:p>
        </p:txBody>
      </p:sp>
      <p:sp>
        <p:nvSpPr>
          <p:cNvPr id="6" name="Slide Number Placeholder 5"/>
          <p:cNvSpPr>
            <a:spLocks noGrp="1"/>
          </p:cNvSpPr>
          <p:nvPr>
            <p:ph type="sldNum" sz="quarter" idx="12"/>
          </p:nvPr>
        </p:nvSpPr>
        <p:spPr/>
        <p:txBody>
          <a:bodyPr/>
          <a:lstStyle/>
          <a:p>
            <a:pPr>
              <a:defRPr/>
            </a:pPr>
            <a:fld id="{22E68658-655B-D74A-96B2-EA5687A7A7ED}" type="slidenum">
              <a:rPr lang="es-VE" altLang="en-US" smtClean="0"/>
              <a:pPr>
                <a:defRPr/>
              </a:pPr>
              <a:t>8</a:t>
            </a:fld>
            <a:endParaRPr lang="es-VE" altLang="en-US"/>
          </a:p>
        </p:txBody>
      </p:sp>
    </p:spTree>
    <p:extLst>
      <p:ext uri="{BB962C8B-B14F-4D97-AF65-F5344CB8AC3E}">
        <p14:creationId xmlns:p14="http://schemas.microsoft.com/office/powerpoint/2010/main" val="207607427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Title 1"/>
          <p:cNvSpPr>
            <a:spLocks noGrp="1"/>
          </p:cNvSpPr>
          <p:nvPr>
            <p:ph type="title"/>
          </p:nvPr>
        </p:nvSpPr>
        <p:spPr/>
        <p:txBody>
          <a:bodyPr/>
          <a:lstStyle/>
          <a:p>
            <a:r>
              <a:rPr lang="en-US" altLang="en-US" sz="3600" b="1" dirty="0">
                <a:latin typeface="Arial" charset="0"/>
                <a:ea typeface="Arial" charset="0"/>
                <a:cs typeface="Arial" charset="0"/>
              </a:rPr>
              <a:t>Direct Statement </a:t>
            </a:r>
            <a:r>
              <a:rPr lang="en-US" altLang="en-US" sz="3600" dirty="0">
                <a:latin typeface="Arial" charset="0"/>
                <a:ea typeface="Arial" charset="0"/>
                <a:cs typeface="Arial" charset="0"/>
              </a:rPr>
              <a:t>(Tell)</a:t>
            </a:r>
          </a:p>
        </p:txBody>
      </p:sp>
      <p:sp>
        <p:nvSpPr>
          <p:cNvPr id="1884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90000"/>
              <a:buFont typeface="Wingdings" charset="2"/>
              <a:buChar char="&amp;"/>
              <a:defRPr sz="2800" b="1">
                <a:solidFill>
                  <a:srgbClr val="5C4004"/>
                </a:solidFill>
                <a:latin typeface="Arial" charset="0"/>
              </a:defRPr>
            </a:lvl1pPr>
            <a:lvl2pPr marL="742950" indent="-285750">
              <a:spcBef>
                <a:spcPct val="20000"/>
              </a:spcBef>
              <a:buFont typeface="Wingdings" charset="2"/>
              <a:buChar char="Ø"/>
              <a:defRPr sz="2400" b="1">
                <a:solidFill>
                  <a:srgbClr val="5C4004"/>
                </a:solidFill>
                <a:latin typeface="Arial" charset="0"/>
              </a:defRPr>
            </a:lvl2pPr>
            <a:lvl3pPr marL="1143000" indent="-228600">
              <a:spcBef>
                <a:spcPct val="20000"/>
              </a:spcBef>
              <a:buFont typeface="Wingdings" charset="2"/>
              <a:buChar char="Ø"/>
              <a:defRPr sz="2400" b="1">
                <a:solidFill>
                  <a:srgbClr val="5C4004"/>
                </a:solidFill>
                <a:latin typeface="Arial" charset="0"/>
              </a:defRPr>
            </a:lvl3pPr>
            <a:lvl4pPr marL="1600200" indent="-228600">
              <a:spcBef>
                <a:spcPct val="20000"/>
              </a:spcBef>
              <a:buFont typeface="Wingdings" charset="2"/>
              <a:buChar char="Ø"/>
              <a:defRPr sz="2400" b="1">
                <a:solidFill>
                  <a:srgbClr val="5C4004"/>
                </a:solidFill>
                <a:latin typeface="Arial" charset="0"/>
              </a:defRPr>
            </a:lvl4pPr>
            <a:lvl5pPr marL="2057400" indent="-228600">
              <a:spcBef>
                <a:spcPct val="20000"/>
              </a:spcBef>
              <a:buFont typeface="Wingdings" charset="2"/>
              <a:buChar char="Ø"/>
              <a:defRPr sz="2400" b="1">
                <a:solidFill>
                  <a:srgbClr val="5C4004"/>
                </a:solidFill>
                <a:latin typeface="Arial" charset="0"/>
              </a:defRPr>
            </a:lvl5pPr>
            <a:lvl6pPr marL="2514600" indent="-228600" eaLnBrk="0" fontAlgn="base" hangingPunct="0">
              <a:spcBef>
                <a:spcPct val="20000"/>
              </a:spcBef>
              <a:spcAft>
                <a:spcPct val="0"/>
              </a:spcAft>
              <a:buFont typeface="Wingdings" charset="2"/>
              <a:buChar char="Ø"/>
              <a:defRPr sz="2400" b="1">
                <a:solidFill>
                  <a:srgbClr val="5C4004"/>
                </a:solidFill>
                <a:latin typeface="Arial" charset="0"/>
              </a:defRPr>
            </a:lvl6pPr>
            <a:lvl7pPr marL="2971800" indent="-228600" eaLnBrk="0" fontAlgn="base" hangingPunct="0">
              <a:spcBef>
                <a:spcPct val="20000"/>
              </a:spcBef>
              <a:spcAft>
                <a:spcPct val="0"/>
              </a:spcAft>
              <a:buFont typeface="Wingdings" charset="2"/>
              <a:buChar char="Ø"/>
              <a:defRPr sz="2400" b="1">
                <a:solidFill>
                  <a:srgbClr val="5C4004"/>
                </a:solidFill>
                <a:latin typeface="Arial" charset="0"/>
              </a:defRPr>
            </a:lvl7pPr>
            <a:lvl8pPr marL="3429000" indent="-228600" eaLnBrk="0" fontAlgn="base" hangingPunct="0">
              <a:spcBef>
                <a:spcPct val="20000"/>
              </a:spcBef>
              <a:spcAft>
                <a:spcPct val="0"/>
              </a:spcAft>
              <a:buFont typeface="Wingdings" charset="2"/>
              <a:buChar char="Ø"/>
              <a:defRPr sz="2400" b="1">
                <a:solidFill>
                  <a:srgbClr val="5C4004"/>
                </a:solidFill>
                <a:latin typeface="Arial" charset="0"/>
              </a:defRPr>
            </a:lvl8pPr>
            <a:lvl9pPr marL="3886200" indent="-228600" eaLnBrk="0" fontAlgn="base" hangingPunct="0">
              <a:spcBef>
                <a:spcPct val="20000"/>
              </a:spcBef>
              <a:spcAft>
                <a:spcPct val="0"/>
              </a:spcAft>
              <a:buFont typeface="Wingdings" charset="2"/>
              <a:buChar char="Ø"/>
              <a:defRPr sz="2400" b="1">
                <a:solidFill>
                  <a:srgbClr val="5C4004"/>
                </a:solidFill>
                <a:latin typeface="Arial" charset="0"/>
              </a:defRPr>
            </a:lvl9pPr>
          </a:lstStyle>
          <a:p>
            <a:pPr>
              <a:spcBef>
                <a:spcPct val="0"/>
              </a:spcBef>
              <a:buSzTx/>
              <a:buFontTx/>
              <a:buNone/>
            </a:pPr>
            <a:fld id="{AAB2AA14-674F-1549-8E66-06CB41A3E121}" type="slidenum">
              <a:rPr lang="en-US" altLang="en-US" sz="1400" b="0"/>
              <a:pPr>
                <a:spcBef>
                  <a:spcPct val="0"/>
                </a:spcBef>
                <a:buSzTx/>
                <a:buFontTx/>
                <a:buNone/>
              </a:pPr>
              <a:t>9</a:t>
            </a:fld>
            <a:endParaRPr lang="en-US" altLang="en-US" sz="1400" b="0"/>
          </a:p>
        </p:txBody>
      </p:sp>
      <p:sp>
        <p:nvSpPr>
          <p:cNvPr id="2" name="Content Placeholder 1"/>
          <p:cNvSpPr>
            <a:spLocks noGrp="1"/>
          </p:cNvSpPr>
          <p:nvPr>
            <p:ph idx="1"/>
          </p:nvPr>
        </p:nvSpPr>
        <p:spPr/>
        <p:txBody>
          <a:bodyPr/>
          <a:lstStyle/>
          <a:p>
            <a:r>
              <a:rPr lang="en-US" dirty="0" smtClean="0"/>
              <a:t>Repentance </a:t>
            </a:r>
            <a:r>
              <a:rPr lang="en-US" dirty="0"/>
              <a:t>(</a:t>
            </a:r>
            <a:r>
              <a:rPr lang="en-US" dirty="0" smtClean="0"/>
              <a:t>Acts 17:30; </a:t>
            </a:r>
            <a:r>
              <a:rPr lang="en-US" dirty="0" err="1" smtClean="0"/>
              <a:t>Lk</a:t>
            </a:r>
            <a:r>
              <a:rPr lang="en-US" dirty="0" smtClean="0"/>
              <a:t>. 13:3)</a:t>
            </a:r>
          </a:p>
          <a:p>
            <a:r>
              <a:rPr lang="en-US" dirty="0" smtClean="0"/>
              <a:t>Baptism </a:t>
            </a:r>
            <a:r>
              <a:rPr lang="en-US" dirty="0"/>
              <a:t>(</a:t>
            </a:r>
            <a:r>
              <a:rPr lang="en-US" dirty="0" smtClean="0"/>
              <a:t>Mk. 16:15-16)</a:t>
            </a:r>
          </a:p>
          <a:p>
            <a:r>
              <a:rPr lang="en-US" dirty="0" smtClean="0"/>
              <a:t>Contribute </a:t>
            </a:r>
            <a:r>
              <a:rPr lang="en-US" dirty="0"/>
              <a:t>(</a:t>
            </a:r>
            <a:r>
              <a:rPr lang="en-US" dirty="0" smtClean="0"/>
              <a:t>1 Cor. 16:2)</a:t>
            </a:r>
          </a:p>
          <a:p>
            <a:r>
              <a:rPr lang="en-US" dirty="0" smtClean="0"/>
              <a:t>Lord’s Supper (1 Cor. 11:23-25)</a:t>
            </a:r>
          </a:p>
          <a:p>
            <a:r>
              <a:rPr lang="en-US" dirty="0" smtClean="0"/>
              <a:t>Assembling of the saints </a:t>
            </a:r>
            <a:r>
              <a:rPr lang="en-US" dirty="0"/>
              <a:t>(</a:t>
            </a:r>
            <a:r>
              <a:rPr lang="en-US" dirty="0" smtClean="0"/>
              <a:t>Heb. 10:25)</a:t>
            </a:r>
          </a:p>
          <a:p>
            <a:r>
              <a:rPr lang="en-US" dirty="0" smtClean="0"/>
              <a:t>Do not lie </a:t>
            </a:r>
            <a:r>
              <a:rPr lang="en-US" dirty="0"/>
              <a:t>(</a:t>
            </a:r>
            <a:r>
              <a:rPr lang="en-US" dirty="0" smtClean="0"/>
              <a:t>Col. 3:9)</a:t>
            </a:r>
          </a:p>
          <a:p>
            <a:r>
              <a:rPr lang="en-US" dirty="0" smtClean="0"/>
              <a:t>Teach and admonish with singing </a:t>
            </a:r>
            <a:r>
              <a:rPr lang="en-US" dirty="0"/>
              <a:t>(</a:t>
            </a:r>
            <a:r>
              <a:rPr lang="en-US" dirty="0" smtClean="0"/>
              <a:t>Col. 3:16) </a:t>
            </a:r>
            <a:endParaRPr lang="en-US" dirty="0"/>
          </a:p>
        </p:txBody>
      </p:sp>
      <p:sp>
        <p:nvSpPr>
          <p:cNvPr id="3" name="Date Placeholder 2"/>
          <p:cNvSpPr>
            <a:spLocks noGrp="1"/>
          </p:cNvSpPr>
          <p:nvPr>
            <p:ph type="dt" sz="half" idx="10"/>
          </p:nvPr>
        </p:nvSpPr>
        <p:spPr/>
        <p:txBody>
          <a:bodyPr/>
          <a:lstStyle/>
          <a:p>
            <a:pPr>
              <a:defRPr/>
            </a:pPr>
            <a:r>
              <a:rPr lang="en-US" altLang="en-US" smtClean="0"/>
              <a:t>3/17/19 --- Fink</a:t>
            </a:r>
            <a:endParaRPr lang="es-VE" altLang="en-US"/>
          </a:p>
        </p:txBody>
      </p:sp>
      <p:sp>
        <p:nvSpPr>
          <p:cNvPr id="4" name="Footer Placeholder 3"/>
          <p:cNvSpPr>
            <a:spLocks noGrp="1"/>
          </p:cNvSpPr>
          <p:nvPr>
            <p:ph type="ftr" sz="quarter" idx="11"/>
          </p:nvPr>
        </p:nvSpPr>
        <p:spPr/>
        <p:txBody>
          <a:bodyPr/>
          <a:lstStyle/>
          <a:p>
            <a:pPr>
              <a:defRPr/>
            </a:pPr>
            <a:r>
              <a:rPr lang="es-VE" altLang="en-US" smtClean="0"/>
              <a:t>Ascertaining Bible Authority - 4</a:t>
            </a:r>
            <a:endParaRPr lang="es-VE" altLang="en-US"/>
          </a:p>
        </p:txBody>
      </p:sp>
    </p:spTree>
    <p:extLst>
      <p:ext uri="{BB962C8B-B14F-4D97-AF65-F5344CB8AC3E}">
        <p14:creationId xmlns:p14="http://schemas.microsoft.com/office/powerpoint/2010/main" val="85424822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ible environment">
  <a:themeElements>
    <a:clrScheme name="Bible environm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ble environme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Char char="•"/>
          <a:tabLst/>
          <a:defRPr kumimoji="0" lang="en-US" altLang="en-US" sz="2000" b="1" i="0" u="sng"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Char char="•"/>
          <a:tabLst/>
          <a:defRPr kumimoji="0" lang="en-US" altLang="en-US" sz="2000" b="1" i="0" u="sng" strike="noStrike" cap="none" normalizeH="0" baseline="0">
            <a:ln>
              <a:noFill/>
            </a:ln>
            <a:solidFill>
              <a:schemeClr val="tx1"/>
            </a:solidFill>
            <a:effectLst/>
            <a:latin typeface="Arial" charset="0"/>
          </a:defRPr>
        </a:defPPr>
      </a:lstStyle>
    </a:lnDef>
  </a:objectDefaults>
  <a:extraClrSchemeLst>
    <a:extraClrScheme>
      <a:clrScheme name="Bible environmen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ble environmen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ble environmen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ble environmen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ble environmen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ble environmen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ble environmen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ble environmen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ble environmen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ble environmen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ble environmen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ble environmen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12525</TotalTime>
  <Words>3114</Words>
  <Application>Microsoft Macintosh PowerPoint</Application>
  <PresentationFormat>On-screen Show (4:3)</PresentationFormat>
  <Paragraphs>379</Paragraphs>
  <Slides>22</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Abadi MT Condensed Extra Bold</vt:lpstr>
      <vt:lpstr>Arial Black</vt:lpstr>
      <vt:lpstr>Bergell LET</vt:lpstr>
      <vt:lpstr>Wingdings</vt:lpstr>
      <vt:lpstr>Arial</vt:lpstr>
      <vt:lpstr>Bible environment</vt:lpstr>
      <vt:lpstr>Ascertaining Bible Authority Part 4</vt:lpstr>
      <vt:lpstr>DOING THINGS THE PRESCRIBED WAY</vt:lpstr>
      <vt:lpstr>PowerPoint Presentation</vt:lpstr>
      <vt:lpstr>PowerPoint Presentation</vt:lpstr>
      <vt:lpstr>Jesus Christ is the head of the body</vt:lpstr>
      <vt:lpstr>WHAT THE CHURCH HAS THE RIGHT TO DO</vt:lpstr>
      <vt:lpstr>Uniformity of doctrine in the early church</vt:lpstr>
      <vt:lpstr>How do we find unity?</vt:lpstr>
      <vt:lpstr>Direct Statement (Tell)</vt:lpstr>
      <vt:lpstr>Example (Show) </vt:lpstr>
      <vt:lpstr>Necessary Inference (Imply)</vt:lpstr>
      <vt:lpstr>Using the Lord’s Supper as example</vt:lpstr>
      <vt:lpstr>PowerPoint Presentation</vt:lpstr>
      <vt:lpstr>PowerPoint Presentation</vt:lpstr>
      <vt:lpstr>Bible Authority and Evangelism</vt:lpstr>
      <vt:lpstr>Regarding the Treasury</vt:lpstr>
      <vt:lpstr>Objective</vt:lpstr>
      <vt:lpstr>We have a responsibility to evangelize</vt:lpstr>
      <vt:lpstr>The church is to engage in the work of evangelism</vt:lpstr>
      <vt:lpstr>How the church did its work of evangelism?</vt:lpstr>
      <vt:lpstr>A study of the pattern for evangelism</vt:lpstr>
      <vt:lpstr>Conclusion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Ascertaining Bible Authority Part 3</dc:title>
  <dc:subject/>
  <dc:creator>Microsoft Office User</dc:creator>
  <cp:keywords/>
  <dc:description/>
  <cp:lastModifiedBy>Microsoft Office User</cp:lastModifiedBy>
  <cp:revision>92</cp:revision>
  <cp:lastPrinted>2019-02-17T13:46:57Z</cp:lastPrinted>
  <dcterms:created xsi:type="dcterms:W3CDTF">2019-03-02T12:52:25Z</dcterms:created>
  <dcterms:modified xsi:type="dcterms:W3CDTF">2019-03-24T12:12:33Z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TC012276841033</vt:lpwstr>
  </property>
</Properties>
</file>